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sldIdLst>
    <p:sldId id="310" r:id="rId5"/>
    <p:sldId id="312" r:id="rId6"/>
    <p:sldId id="314" r:id="rId7"/>
    <p:sldId id="313" r:id="rId8"/>
    <p:sldId id="315" r:id="rId9"/>
    <p:sldId id="316" r:id="rId10"/>
    <p:sldId id="318" r:id="rId11"/>
    <p:sldId id="320" r:id="rId12"/>
    <p:sldId id="324" r:id="rId13"/>
    <p:sldId id="326" r:id="rId14"/>
    <p:sldId id="327" r:id="rId15"/>
    <p:sldId id="328" r:id="rId16"/>
    <p:sldId id="329" r:id="rId17"/>
    <p:sldId id="321" r:id="rId18"/>
    <p:sldId id="319"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BE3"/>
    <a:srgbClr val="2CEC2C"/>
    <a:srgbClr val="0A700A"/>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snapToGrid="0">
      <p:cViewPr>
        <p:scale>
          <a:sx n="109" d="100"/>
          <a:sy n="109"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2989721-2E5E-A74E-BDA4-3350CBAAF42E}"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1987914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89721-2E5E-A74E-BDA4-3350CBAAF42E}"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1512924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89721-2E5E-A74E-BDA4-3350CBAAF42E}"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2103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89721-2E5E-A74E-BDA4-3350CBAAF42E}"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129207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89721-2E5E-A74E-BDA4-3350CBAAF42E}"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413558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989721-2E5E-A74E-BDA4-3350CBAAF42E}"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35843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989721-2E5E-A74E-BDA4-3350CBAAF42E}" type="datetimeFigureOut">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35844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989721-2E5E-A74E-BDA4-3350CBAAF42E}" type="datetimeFigureOut">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5738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989721-2E5E-A74E-BDA4-3350CBAAF42E}" type="datetimeFigureOut">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77338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2989721-2E5E-A74E-BDA4-3350CBAAF42E}"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1482508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2989721-2E5E-A74E-BDA4-3350CBAAF42E}"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0EFFAF-D776-0E4A-B23C-093906A319D0}" type="slidenum">
              <a:rPr lang="en-US" smtClean="0"/>
              <a:t>‹#›</a:t>
            </a:fld>
            <a:endParaRPr lang="en-US"/>
          </a:p>
        </p:txBody>
      </p:sp>
    </p:spTree>
    <p:extLst>
      <p:ext uri="{BB962C8B-B14F-4D97-AF65-F5344CB8AC3E}">
        <p14:creationId xmlns:p14="http://schemas.microsoft.com/office/powerpoint/2010/main" val="347708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9000" b="-1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2989721-2E5E-A74E-BDA4-3350CBAAF42E}" type="datetimeFigureOut">
              <a:rPr lang="en-US" smtClean="0"/>
              <a:t>4/21/2023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0EFFAF-D776-0E4A-B23C-093906A319D0}" type="slidenum">
              <a:rPr lang="en-US" smtClean="0"/>
              <a:t>‹#›</a:t>
            </a:fld>
            <a:endParaRPr lang="en-US"/>
          </a:p>
        </p:txBody>
      </p:sp>
    </p:spTree>
    <p:extLst>
      <p:ext uri="{BB962C8B-B14F-4D97-AF65-F5344CB8AC3E}">
        <p14:creationId xmlns:p14="http://schemas.microsoft.com/office/powerpoint/2010/main" val="23991996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jpeg"/><Relationship Id="rId7"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4854CF-24C3-0D39-8B71-61415DCEBB8F}"/>
              </a:ext>
            </a:extLst>
          </p:cNvPr>
          <p:cNvSpPr txBox="1"/>
          <p:nvPr/>
        </p:nvSpPr>
        <p:spPr>
          <a:xfrm>
            <a:off x="393231" y="1898586"/>
            <a:ext cx="8077199" cy="2031325"/>
          </a:xfrm>
          <a:prstGeom prst="rect">
            <a:avLst/>
          </a:prstGeom>
          <a:noFill/>
        </p:spPr>
        <p:txBody>
          <a:bodyPr wrap="square" rtlCol="0">
            <a:spAutoFit/>
          </a:bodyPr>
          <a:lstStyle/>
          <a:p>
            <a:endParaRPr lang="en-US" dirty="0"/>
          </a:p>
          <a:p>
            <a:r>
              <a:rPr lang="en-US" sz="2400" b="1" dirty="0"/>
              <a:t>Team Members: 1. Surya Praveen Adivi</a:t>
            </a:r>
          </a:p>
          <a:p>
            <a:r>
              <a:rPr lang="en-US" sz="2400" b="1" dirty="0"/>
              <a:t>		    2. </a:t>
            </a:r>
            <a:r>
              <a:rPr lang="en-US" sz="2400" b="1" dirty="0" err="1"/>
              <a:t>Bahuroop</a:t>
            </a:r>
            <a:r>
              <a:rPr lang="en-US" sz="2400" b="1" dirty="0"/>
              <a:t> Chakravarthy </a:t>
            </a:r>
            <a:r>
              <a:rPr lang="en-US" sz="2400" b="1" dirty="0" err="1"/>
              <a:t>paaladugu</a:t>
            </a:r>
            <a:endParaRPr lang="en-US" sz="2400" b="1" dirty="0"/>
          </a:p>
          <a:p>
            <a:r>
              <a:rPr lang="en-US" sz="2400" b="1" dirty="0"/>
              <a:t>		    3. </a:t>
            </a:r>
            <a:r>
              <a:rPr lang="en-US" sz="2400" b="1" dirty="0" err="1"/>
              <a:t>Roshini</a:t>
            </a:r>
            <a:r>
              <a:rPr lang="en-US" sz="2400" b="1" dirty="0"/>
              <a:t> </a:t>
            </a:r>
            <a:r>
              <a:rPr lang="en-US" sz="2400" b="1"/>
              <a:t>Erukulla</a:t>
            </a:r>
            <a:endParaRPr lang="en-US" sz="2400" b="1" dirty="0"/>
          </a:p>
          <a:p>
            <a:endParaRPr lang="en-US" dirty="0"/>
          </a:p>
          <a:p>
            <a:endParaRPr lang="en-US" dirty="0"/>
          </a:p>
        </p:txBody>
      </p:sp>
      <p:sp>
        <p:nvSpPr>
          <p:cNvPr id="3" name="TextBox 2">
            <a:extLst>
              <a:ext uri="{FF2B5EF4-FFF2-40B4-BE49-F238E27FC236}">
                <a16:creationId xmlns:a16="http://schemas.microsoft.com/office/drawing/2014/main" id="{6917DFA1-BF6D-FAED-85CD-9A3A8D26619F}"/>
              </a:ext>
            </a:extLst>
          </p:cNvPr>
          <p:cNvSpPr txBox="1"/>
          <p:nvPr/>
        </p:nvSpPr>
        <p:spPr>
          <a:xfrm>
            <a:off x="2224545" y="1007658"/>
            <a:ext cx="5880364" cy="523220"/>
          </a:xfrm>
          <a:prstGeom prst="rect">
            <a:avLst/>
          </a:prstGeom>
          <a:noFill/>
        </p:spPr>
        <p:txBody>
          <a:bodyPr wrap="square" rtlCol="0">
            <a:spAutoFit/>
          </a:bodyPr>
          <a:lstStyle/>
          <a:p>
            <a:r>
              <a:rPr lang="en-US" sz="2800" b="1" i="1" u="sng" dirty="0">
                <a:solidFill>
                  <a:srgbClr val="00B0F0"/>
                </a:solidFill>
              </a:rPr>
              <a:t>SMART GROCERY LIST GENERATOR</a:t>
            </a:r>
          </a:p>
        </p:txBody>
      </p:sp>
    </p:spTree>
    <p:extLst>
      <p:ext uri="{BB962C8B-B14F-4D97-AF65-F5344CB8AC3E}">
        <p14:creationId xmlns:p14="http://schemas.microsoft.com/office/powerpoint/2010/main" val="309408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844062" y="548640"/>
            <a:ext cx="6365630" cy="707886"/>
          </a:xfrm>
          <a:prstGeom prst="rect">
            <a:avLst/>
          </a:prstGeom>
          <a:noFill/>
        </p:spPr>
        <p:txBody>
          <a:bodyPr wrap="square" rtlCol="0">
            <a:spAutoFit/>
          </a:bodyPr>
          <a:lstStyle/>
          <a:p>
            <a:endParaRPr lang="en-US" sz="4000" b="1" dirty="0">
              <a:latin typeface="Berlin Sans FB Demi" panose="020E0802020502020306" pitchFamily="34" charset="0"/>
            </a:endParaRPr>
          </a:p>
        </p:txBody>
      </p:sp>
      <p:sp>
        <p:nvSpPr>
          <p:cNvPr id="7" name="Title 6">
            <a:extLst>
              <a:ext uri="{FF2B5EF4-FFF2-40B4-BE49-F238E27FC236}">
                <a16:creationId xmlns:a16="http://schemas.microsoft.com/office/drawing/2014/main" id="{44E70112-FFA8-6E0F-3694-243CBF9B1E6A}"/>
              </a:ext>
            </a:extLst>
          </p:cNvPr>
          <p:cNvSpPr>
            <a:spLocks noGrp="1"/>
          </p:cNvSpPr>
          <p:nvPr>
            <p:ph type="title"/>
          </p:nvPr>
        </p:nvSpPr>
        <p:spPr/>
        <p:txBody>
          <a:bodyPr>
            <a:normAutofit/>
          </a:bodyPr>
          <a:lstStyle/>
          <a:p>
            <a:pPr algn="ctr"/>
            <a:r>
              <a:rPr lang="en-US" sz="3200" i="1" dirty="0">
                <a:latin typeface="+mn-lt"/>
              </a:rPr>
              <a:t>Error Analysis</a:t>
            </a:r>
          </a:p>
        </p:txBody>
      </p:sp>
      <p:sp>
        <p:nvSpPr>
          <p:cNvPr id="8" name="Content Placeholder 7">
            <a:extLst>
              <a:ext uri="{FF2B5EF4-FFF2-40B4-BE49-F238E27FC236}">
                <a16:creationId xmlns:a16="http://schemas.microsoft.com/office/drawing/2014/main" id="{D0632C41-0F9E-34CE-48AE-46CBBBF871C0}"/>
              </a:ext>
            </a:extLst>
          </p:cNvPr>
          <p:cNvSpPr>
            <a:spLocks noGrp="1"/>
          </p:cNvSpPr>
          <p:nvPr>
            <p:ph idx="1"/>
          </p:nvPr>
        </p:nvSpPr>
        <p:spPr>
          <a:xfrm>
            <a:off x="628650" y="1146517"/>
            <a:ext cx="7886700" cy="3486206"/>
          </a:xfrm>
        </p:spPr>
        <p:txBody>
          <a:bodyPr>
            <a:normAutofit fontScale="92500" lnSpcReduction="20000"/>
          </a:bodyPr>
          <a:lstStyle/>
          <a:p>
            <a:pPr marL="0" marR="0">
              <a:lnSpc>
                <a:spcPct val="107000"/>
              </a:lnSpc>
              <a:spcBef>
                <a:spcPts val="0"/>
              </a:spcBef>
              <a:spcAft>
                <a:spcPts val="800"/>
              </a:spcAft>
            </a:pPr>
            <a:r>
              <a:rPr lang="en-US" sz="1900" kern="100" dirty="0">
                <a:effectLst/>
                <a:latin typeface="Berlin Sans FB" panose="020E0602020502020306" pitchFamily="34" charset="0"/>
                <a:ea typeface="Calibri" panose="020F0502020204030204" pitchFamily="34" charset="0"/>
                <a:cs typeface="Times New Roman" panose="02020603050405020304" pitchFamily="18" charset="0"/>
              </a:rPr>
              <a:t>By changing the epoch values, we examined how does dropout rate affect CNN performance? We can add the dropout rate to the </a:t>
            </a:r>
            <a:r>
              <a:rPr lang="en-US" sz="1900" kern="100" dirty="0" err="1">
                <a:effectLst/>
                <a:latin typeface="Berlin Sans FB" panose="020E0602020502020306" pitchFamily="34" charset="0"/>
                <a:ea typeface="Calibri" panose="020F0502020204030204" pitchFamily="34" charset="0"/>
                <a:cs typeface="Times New Roman" panose="02020603050405020304" pitchFamily="18" charset="0"/>
              </a:rPr>
              <a:t>build_model</a:t>
            </a:r>
            <a:r>
              <a:rPr lang="en-US" sz="1900" kern="100" dirty="0">
                <a:effectLst/>
                <a:latin typeface="Berlin Sans FB" panose="020E0602020502020306" pitchFamily="34" charset="0"/>
                <a:ea typeface="Calibri" panose="020F0502020204030204" pitchFamily="34" charset="0"/>
                <a:cs typeface="Times New Roman" panose="02020603050405020304" pitchFamily="18" charset="0"/>
              </a:rPr>
              <a:t>() function and train and evaluate the model with different dropout rates. Each experiment's training and validation accuracy and loss are plotted and compared to see how the dropout rate affects the model's performance.</a:t>
            </a:r>
          </a:p>
          <a:p>
            <a:pPr marL="0">
              <a:lnSpc>
                <a:spcPct val="107000"/>
              </a:lnSpc>
              <a:spcBef>
                <a:spcPts val="0"/>
              </a:spcBef>
              <a:spcAft>
                <a:spcPts val="800"/>
              </a:spcAft>
            </a:pPr>
            <a:r>
              <a:rPr lang="en-US" sz="1800" kern="100" dirty="0">
                <a:latin typeface="Berlin Sans FB" panose="020E0602020502020306" pitchFamily="34" charset="0"/>
                <a:ea typeface="Calibri" panose="020F0502020204030204" pitchFamily="34" charset="0"/>
                <a:cs typeface="Times New Roman" panose="02020603050405020304" pitchFamily="18" charset="0"/>
              </a:rPr>
              <a:t>We have changed the filters value of CNN. </a:t>
            </a:r>
            <a:r>
              <a:rPr lang="en-US" sz="1800" kern="100" dirty="0">
                <a:effectLst/>
                <a:latin typeface="Berlin Sans FB" panose="020E0602020502020306" pitchFamily="34" charset="0"/>
                <a:ea typeface="Calibri" panose="020F0502020204030204" pitchFamily="34" charset="0"/>
                <a:cs typeface="Times New Roman" panose="02020603050405020304" pitchFamily="18" charset="0"/>
              </a:rPr>
              <a:t>As the number of filters rises, the model performs better on the training set but overfits and performs worse on the validation set. This shows that too many filters may cause overfitting, while too few may cause underfitting.</a:t>
            </a:r>
            <a:r>
              <a:rPr lang="en-US" sz="1900" kern="0" dirty="0">
                <a:solidFill>
                  <a:srgbClr val="000000"/>
                </a:solidFill>
                <a:latin typeface="Berlin Sans FB" panose="020E0602020502020306" pitchFamily="34" charset="0"/>
                <a:ea typeface="Times New Roman" panose="02020603050405020304" pitchFamily="18" charset="0"/>
                <a:cs typeface="Calibri" panose="020F0502020204030204" pitchFamily="34" charset="0"/>
              </a:rPr>
              <a:t> </a:t>
            </a:r>
          </a:p>
          <a:p>
            <a:pPr marL="0">
              <a:lnSpc>
                <a:spcPct val="107000"/>
              </a:lnSpc>
              <a:spcBef>
                <a:spcPts val="0"/>
              </a:spcBef>
              <a:spcAft>
                <a:spcPts val="800"/>
              </a:spcAft>
            </a:pPr>
            <a:r>
              <a:rPr lang="en-US" sz="1900" kern="0" dirty="0">
                <a:solidFill>
                  <a:srgbClr val="000000"/>
                </a:solidFill>
                <a:latin typeface="Berlin Sans FB" panose="020E0602020502020306" pitchFamily="34" charset="0"/>
                <a:ea typeface="Times New Roman" panose="02020603050405020304" pitchFamily="18" charset="0"/>
                <a:cs typeface="Calibri" panose="020F0502020204030204" pitchFamily="34" charset="0"/>
              </a:rPr>
              <a:t>The model is trained and evaluated using 5-fold cross-validation. Performance metrics such </a:t>
            </a:r>
            <a:r>
              <a:rPr lang="en-US" sz="1900" kern="0" dirty="0" err="1">
                <a:solidFill>
                  <a:srgbClr val="000000"/>
                </a:solidFill>
                <a:latin typeface="Berlin Sans FB" panose="020E0602020502020306" pitchFamily="34" charset="0"/>
                <a:ea typeface="Times New Roman" panose="02020603050405020304" pitchFamily="18" charset="0"/>
                <a:cs typeface="Calibri" panose="020F0502020204030204" pitchFamily="34" charset="0"/>
              </a:rPr>
              <a:t>asaccuracy</a:t>
            </a:r>
            <a:r>
              <a:rPr lang="en-US" sz="1900" kern="0" dirty="0">
                <a:solidFill>
                  <a:srgbClr val="000000"/>
                </a:solidFill>
                <a:latin typeface="Berlin Sans FB" panose="020E0602020502020306" pitchFamily="34" charset="0"/>
                <a:ea typeface="Times New Roman" panose="02020603050405020304" pitchFamily="18" charset="0"/>
                <a:cs typeface="Calibri" panose="020F0502020204030204" pitchFamily="34" charset="0"/>
              </a:rPr>
              <a:t>, precision, recall, and F1 score are calculated for each split, and the confusion matrix is plotted for each split. We can clearly see the difference in the confusion matrix for each split.</a:t>
            </a:r>
            <a:endParaRPr lang="en-US" sz="1900" kern="100" dirty="0">
              <a:latin typeface="Berlin Sans FB" panose="020E0602020502020306"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Berlin Sans FB" panose="020E0602020502020306"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kern="1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0333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844062" y="548640"/>
            <a:ext cx="6365630" cy="707886"/>
          </a:xfrm>
          <a:prstGeom prst="rect">
            <a:avLst/>
          </a:prstGeom>
          <a:noFill/>
        </p:spPr>
        <p:txBody>
          <a:bodyPr wrap="square" rtlCol="0">
            <a:spAutoFit/>
          </a:bodyPr>
          <a:lstStyle/>
          <a:p>
            <a:endParaRPr lang="en-US" sz="4000" b="1" dirty="0">
              <a:latin typeface="Berlin Sans FB Demi" panose="020E0802020502020306" pitchFamily="34" charset="0"/>
            </a:endParaRPr>
          </a:p>
        </p:txBody>
      </p:sp>
      <p:sp>
        <p:nvSpPr>
          <p:cNvPr id="7" name="Title 6">
            <a:extLst>
              <a:ext uri="{FF2B5EF4-FFF2-40B4-BE49-F238E27FC236}">
                <a16:creationId xmlns:a16="http://schemas.microsoft.com/office/drawing/2014/main" id="{44E70112-FFA8-6E0F-3694-243CBF9B1E6A}"/>
              </a:ext>
            </a:extLst>
          </p:cNvPr>
          <p:cNvSpPr>
            <a:spLocks noGrp="1"/>
          </p:cNvSpPr>
          <p:nvPr>
            <p:ph type="title"/>
          </p:nvPr>
        </p:nvSpPr>
        <p:spPr/>
        <p:txBody>
          <a:bodyPr>
            <a:normAutofit/>
          </a:bodyPr>
          <a:lstStyle/>
          <a:p>
            <a:pPr algn="ctr"/>
            <a:r>
              <a:rPr lang="en-US" sz="3200" i="1" dirty="0">
                <a:latin typeface="+mn-lt"/>
              </a:rPr>
              <a:t>Results</a:t>
            </a:r>
          </a:p>
        </p:txBody>
      </p:sp>
      <p:sp>
        <p:nvSpPr>
          <p:cNvPr id="8" name="Content Placeholder 7">
            <a:extLst>
              <a:ext uri="{FF2B5EF4-FFF2-40B4-BE49-F238E27FC236}">
                <a16:creationId xmlns:a16="http://schemas.microsoft.com/office/drawing/2014/main" id="{D0632C41-0F9E-34CE-48AE-46CBBBF871C0}"/>
              </a:ext>
            </a:extLst>
          </p:cNvPr>
          <p:cNvSpPr>
            <a:spLocks noGrp="1"/>
          </p:cNvSpPr>
          <p:nvPr>
            <p:ph idx="1"/>
          </p:nvPr>
        </p:nvSpPr>
        <p:spPr>
          <a:xfrm>
            <a:off x="628650" y="1146517"/>
            <a:ext cx="7886700" cy="3486206"/>
          </a:xfrm>
        </p:spPr>
        <p:txBody>
          <a:bodyPr>
            <a:normAutofit/>
          </a:bodyPr>
          <a:lstStyle/>
          <a:p>
            <a:pPr marL="0" marR="0" indent="0">
              <a:lnSpc>
                <a:spcPct val="107000"/>
              </a:lnSpc>
              <a:spcBef>
                <a:spcPts val="0"/>
              </a:spcBef>
              <a:spcAft>
                <a:spcPts val="800"/>
              </a:spcAft>
              <a:buNone/>
            </a:pPr>
            <a:endParaRPr lang="en-US" sz="1800" kern="100" dirty="0">
              <a:effectLst/>
              <a:latin typeface="Berlin Sans FB" panose="020E0602020502020306"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kern="1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US" dirty="0"/>
          </a:p>
        </p:txBody>
      </p:sp>
      <p:pic>
        <p:nvPicPr>
          <p:cNvPr id="2" name="Picture 1" descr="Chart, line chart&#10;&#10;Description automatically generated">
            <a:extLst>
              <a:ext uri="{FF2B5EF4-FFF2-40B4-BE49-F238E27FC236}">
                <a16:creationId xmlns:a16="http://schemas.microsoft.com/office/drawing/2014/main" id="{87315A1C-2321-BB60-CA62-2B481A4B5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3" y="1110056"/>
            <a:ext cx="3059722" cy="1779564"/>
          </a:xfrm>
          <a:prstGeom prst="rect">
            <a:avLst/>
          </a:prstGeom>
        </p:spPr>
      </p:pic>
      <p:pic>
        <p:nvPicPr>
          <p:cNvPr id="3" name="Picture 2" descr="Chart, line chart&#10;&#10;Description automatically generated">
            <a:extLst>
              <a:ext uri="{FF2B5EF4-FFF2-40B4-BE49-F238E27FC236}">
                <a16:creationId xmlns:a16="http://schemas.microsoft.com/office/drawing/2014/main" id="{D3938B56-1CDC-F695-2325-5D960D37A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812" y="1110056"/>
            <a:ext cx="3003453" cy="1737376"/>
          </a:xfrm>
          <a:prstGeom prst="rect">
            <a:avLst/>
          </a:prstGeom>
        </p:spPr>
      </p:pic>
      <p:pic>
        <p:nvPicPr>
          <p:cNvPr id="5" name="Picture 4" descr="Chart, line chart&#10;&#10;Description automatically generated">
            <a:extLst>
              <a:ext uri="{FF2B5EF4-FFF2-40B4-BE49-F238E27FC236}">
                <a16:creationId xmlns:a16="http://schemas.microsoft.com/office/drawing/2014/main" id="{4B65461A-D8F3-C2B4-140D-CB9C1E2FC8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7454" y="3071551"/>
            <a:ext cx="3059722" cy="1741700"/>
          </a:xfrm>
          <a:prstGeom prst="rect">
            <a:avLst/>
          </a:prstGeom>
          <a:noFill/>
          <a:ln>
            <a:noFill/>
          </a:ln>
        </p:spPr>
      </p:pic>
      <p:pic>
        <p:nvPicPr>
          <p:cNvPr id="6" name="Picture 5" descr="Chart, line chart, histogram&#10;&#10;Description automatically generated">
            <a:extLst>
              <a:ext uri="{FF2B5EF4-FFF2-40B4-BE49-F238E27FC236}">
                <a16:creationId xmlns:a16="http://schemas.microsoft.com/office/drawing/2014/main" id="{E0584EE5-4C37-D29E-98A2-F94A30717EE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40812" y="3071551"/>
            <a:ext cx="3003453" cy="1741700"/>
          </a:xfrm>
          <a:prstGeom prst="rect">
            <a:avLst/>
          </a:prstGeom>
          <a:noFill/>
          <a:ln>
            <a:noFill/>
          </a:ln>
        </p:spPr>
      </p:pic>
    </p:spTree>
    <p:extLst>
      <p:ext uri="{BB962C8B-B14F-4D97-AF65-F5344CB8AC3E}">
        <p14:creationId xmlns:p14="http://schemas.microsoft.com/office/powerpoint/2010/main" val="80349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844062" y="548640"/>
            <a:ext cx="6365630" cy="707886"/>
          </a:xfrm>
          <a:prstGeom prst="rect">
            <a:avLst/>
          </a:prstGeom>
          <a:noFill/>
        </p:spPr>
        <p:txBody>
          <a:bodyPr wrap="square" rtlCol="0">
            <a:spAutoFit/>
          </a:bodyPr>
          <a:lstStyle/>
          <a:p>
            <a:endParaRPr lang="en-US" sz="4000" b="1" dirty="0">
              <a:latin typeface="Berlin Sans FB Demi" panose="020E0802020502020306" pitchFamily="34" charset="0"/>
            </a:endParaRPr>
          </a:p>
        </p:txBody>
      </p:sp>
      <p:sp>
        <p:nvSpPr>
          <p:cNvPr id="7" name="Title 6">
            <a:extLst>
              <a:ext uri="{FF2B5EF4-FFF2-40B4-BE49-F238E27FC236}">
                <a16:creationId xmlns:a16="http://schemas.microsoft.com/office/drawing/2014/main" id="{44E70112-FFA8-6E0F-3694-243CBF9B1E6A}"/>
              </a:ext>
            </a:extLst>
          </p:cNvPr>
          <p:cNvSpPr>
            <a:spLocks noGrp="1"/>
          </p:cNvSpPr>
          <p:nvPr>
            <p:ph type="title"/>
          </p:nvPr>
        </p:nvSpPr>
        <p:spPr/>
        <p:txBody>
          <a:bodyPr>
            <a:normAutofit/>
          </a:bodyPr>
          <a:lstStyle/>
          <a:p>
            <a:pPr algn="ctr"/>
            <a:r>
              <a:rPr lang="en-US" sz="3200" i="1" dirty="0">
                <a:latin typeface="+mn-lt"/>
              </a:rPr>
              <a:t>Results</a:t>
            </a:r>
          </a:p>
        </p:txBody>
      </p:sp>
      <p:sp>
        <p:nvSpPr>
          <p:cNvPr id="8" name="Content Placeholder 7">
            <a:extLst>
              <a:ext uri="{FF2B5EF4-FFF2-40B4-BE49-F238E27FC236}">
                <a16:creationId xmlns:a16="http://schemas.microsoft.com/office/drawing/2014/main" id="{D0632C41-0F9E-34CE-48AE-46CBBBF871C0}"/>
              </a:ext>
            </a:extLst>
          </p:cNvPr>
          <p:cNvSpPr>
            <a:spLocks noGrp="1"/>
          </p:cNvSpPr>
          <p:nvPr>
            <p:ph idx="1"/>
          </p:nvPr>
        </p:nvSpPr>
        <p:spPr>
          <a:xfrm>
            <a:off x="628650" y="1146517"/>
            <a:ext cx="7886700" cy="3486206"/>
          </a:xfrm>
        </p:spPr>
        <p:txBody>
          <a:bodyPr>
            <a:normAutofit/>
          </a:bodyPr>
          <a:lstStyle/>
          <a:p>
            <a:pPr marL="0" marR="0" indent="0">
              <a:lnSpc>
                <a:spcPct val="107000"/>
              </a:lnSpc>
              <a:spcBef>
                <a:spcPts val="0"/>
              </a:spcBef>
              <a:spcAft>
                <a:spcPts val="800"/>
              </a:spcAft>
              <a:buNone/>
            </a:pPr>
            <a:endParaRPr lang="en-US" sz="1800" kern="100" dirty="0">
              <a:effectLst/>
              <a:latin typeface="Berlin Sans FB" panose="020E0602020502020306"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kern="1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US" dirty="0"/>
          </a:p>
        </p:txBody>
      </p:sp>
      <p:pic>
        <p:nvPicPr>
          <p:cNvPr id="9" name="Picture 8" descr="Chart, treemap chart&#10;&#10;Description automatically generated">
            <a:extLst>
              <a:ext uri="{FF2B5EF4-FFF2-40B4-BE49-F238E27FC236}">
                <a16:creationId xmlns:a16="http://schemas.microsoft.com/office/drawing/2014/main" id="{7A7A08A0-BAD2-36DD-BBBD-81182D20D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62" y="1047462"/>
            <a:ext cx="2674620" cy="1912497"/>
          </a:xfrm>
          <a:prstGeom prst="rect">
            <a:avLst/>
          </a:prstGeom>
          <a:noFill/>
          <a:ln>
            <a:noFill/>
          </a:ln>
        </p:spPr>
      </p:pic>
      <p:pic>
        <p:nvPicPr>
          <p:cNvPr id="10" name="Picture 9" descr="Chart, treemap chart&#10;&#10;Description automatically generated">
            <a:extLst>
              <a:ext uri="{FF2B5EF4-FFF2-40B4-BE49-F238E27FC236}">
                <a16:creationId xmlns:a16="http://schemas.microsoft.com/office/drawing/2014/main" id="{ECCB2E1E-53D4-EDEA-3A2A-F427622995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0524" y="1006955"/>
            <a:ext cx="2771831" cy="1993509"/>
          </a:xfrm>
          <a:prstGeom prst="rect">
            <a:avLst/>
          </a:prstGeom>
          <a:noFill/>
          <a:ln>
            <a:noFill/>
          </a:ln>
        </p:spPr>
      </p:pic>
      <p:pic>
        <p:nvPicPr>
          <p:cNvPr id="11" name="Picture 10" descr="Chart, treemap chart&#10;&#10;Description automatically generated">
            <a:extLst>
              <a:ext uri="{FF2B5EF4-FFF2-40B4-BE49-F238E27FC236}">
                <a16:creationId xmlns:a16="http://schemas.microsoft.com/office/drawing/2014/main" id="{00659AF5-97C9-B810-7B84-C3C31E3A16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4062" y="3258898"/>
            <a:ext cx="2674620" cy="1815480"/>
          </a:xfrm>
          <a:prstGeom prst="rect">
            <a:avLst/>
          </a:prstGeom>
          <a:noFill/>
          <a:ln>
            <a:noFill/>
          </a:ln>
        </p:spPr>
      </p:pic>
      <p:pic>
        <p:nvPicPr>
          <p:cNvPr id="12" name="Picture 11" descr="Chart, treemap chart&#10;&#10;Description automatically generated">
            <a:extLst>
              <a:ext uri="{FF2B5EF4-FFF2-40B4-BE49-F238E27FC236}">
                <a16:creationId xmlns:a16="http://schemas.microsoft.com/office/drawing/2014/main" id="{68E350FE-7D88-591E-385E-B71C58C4445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128" y="3161313"/>
            <a:ext cx="2674621" cy="1913065"/>
          </a:xfrm>
          <a:prstGeom prst="rect">
            <a:avLst/>
          </a:prstGeom>
          <a:noFill/>
          <a:ln>
            <a:noFill/>
          </a:ln>
        </p:spPr>
      </p:pic>
    </p:spTree>
    <p:extLst>
      <p:ext uri="{BB962C8B-B14F-4D97-AF65-F5344CB8AC3E}">
        <p14:creationId xmlns:p14="http://schemas.microsoft.com/office/powerpoint/2010/main" val="79003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844062" y="548640"/>
            <a:ext cx="6365630" cy="707886"/>
          </a:xfrm>
          <a:prstGeom prst="rect">
            <a:avLst/>
          </a:prstGeom>
          <a:noFill/>
        </p:spPr>
        <p:txBody>
          <a:bodyPr wrap="square" rtlCol="0">
            <a:spAutoFit/>
          </a:bodyPr>
          <a:lstStyle/>
          <a:p>
            <a:endParaRPr lang="en-US" sz="4000" b="1" dirty="0">
              <a:latin typeface="Berlin Sans FB Demi" panose="020E0802020502020306" pitchFamily="34" charset="0"/>
            </a:endParaRPr>
          </a:p>
        </p:txBody>
      </p:sp>
      <p:sp>
        <p:nvSpPr>
          <p:cNvPr id="7" name="Title 6">
            <a:extLst>
              <a:ext uri="{FF2B5EF4-FFF2-40B4-BE49-F238E27FC236}">
                <a16:creationId xmlns:a16="http://schemas.microsoft.com/office/drawing/2014/main" id="{44E70112-FFA8-6E0F-3694-243CBF9B1E6A}"/>
              </a:ext>
            </a:extLst>
          </p:cNvPr>
          <p:cNvSpPr>
            <a:spLocks noGrp="1"/>
          </p:cNvSpPr>
          <p:nvPr>
            <p:ph type="title"/>
          </p:nvPr>
        </p:nvSpPr>
        <p:spPr/>
        <p:txBody>
          <a:bodyPr>
            <a:normAutofit/>
          </a:bodyPr>
          <a:lstStyle/>
          <a:p>
            <a:pPr algn="ctr"/>
            <a:r>
              <a:rPr lang="en-US" sz="3200" i="1" dirty="0">
                <a:latin typeface="+mn-lt"/>
              </a:rPr>
              <a:t>Results</a:t>
            </a:r>
          </a:p>
        </p:txBody>
      </p:sp>
      <p:sp>
        <p:nvSpPr>
          <p:cNvPr id="8" name="Content Placeholder 7">
            <a:extLst>
              <a:ext uri="{FF2B5EF4-FFF2-40B4-BE49-F238E27FC236}">
                <a16:creationId xmlns:a16="http://schemas.microsoft.com/office/drawing/2014/main" id="{D0632C41-0F9E-34CE-48AE-46CBBBF871C0}"/>
              </a:ext>
            </a:extLst>
          </p:cNvPr>
          <p:cNvSpPr>
            <a:spLocks noGrp="1"/>
          </p:cNvSpPr>
          <p:nvPr>
            <p:ph idx="1"/>
          </p:nvPr>
        </p:nvSpPr>
        <p:spPr>
          <a:xfrm>
            <a:off x="628650" y="1146517"/>
            <a:ext cx="7886700" cy="3486206"/>
          </a:xfrm>
        </p:spPr>
        <p:txBody>
          <a:bodyPr>
            <a:normAutofit/>
          </a:bodyPr>
          <a:lstStyle/>
          <a:p>
            <a:pPr marL="0" marR="0" indent="0">
              <a:lnSpc>
                <a:spcPct val="107000"/>
              </a:lnSpc>
              <a:spcBef>
                <a:spcPts val="0"/>
              </a:spcBef>
              <a:spcAft>
                <a:spcPts val="800"/>
              </a:spcAft>
              <a:buNone/>
            </a:pPr>
            <a:endParaRPr lang="en-US" sz="1800" kern="100" dirty="0">
              <a:effectLst/>
              <a:latin typeface="Berlin Sans FB" panose="020E0602020502020306"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kern="1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US" dirty="0"/>
          </a:p>
        </p:txBody>
      </p:sp>
      <p:pic>
        <p:nvPicPr>
          <p:cNvPr id="2" name="Picture 1" descr="Chart, treemap chart&#10;&#10;Description automatically generated">
            <a:extLst>
              <a:ext uri="{FF2B5EF4-FFF2-40B4-BE49-F238E27FC236}">
                <a16:creationId xmlns:a16="http://schemas.microsoft.com/office/drawing/2014/main" id="{56C69B82-5C83-C25C-BE03-6F648A0E6535}"/>
              </a:ext>
            </a:extLst>
          </p:cNvPr>
          <p:cNvPicPr>
            <a:picLocks noChangeAspect="1"/>
          </p:cNvPicPr>
          <p:nvPr/>
        </p:nvPicPr>
        <p:blipFill>
          <a:blip r:embed="rId3"/>
          <a:stretch>
            <a:fillRect/>
          </a:stretch>
        </p:blipFill>
        <p:spPr>
          <a:xfrm>
            <a:off x="2822046" y="2129199"/>
            <a:ext cx="3499907" cy="2837692"/>
          </a:xfrm>
          <a:prstGeom prst="rect">
            <a:avLst/>
          </a:prstGeom>
        </p:spPr>
      </p:pic>
      <p:sp>
        <p:nvSpPr>
          <p:cNvPr id="5" name="TextBox 4">
            <a:extLst>
              <a:ext uri="{FF2B5EF4-FFF2-40B4-BE49-F238E27FC236}">
                <a16:creationId xmlns:a16="http://schemas.microsoft.com/office/drawing/2014/main" id="{AD6AEDCB-C498-5B33-2D1F-9DEBC4D40D66}"/>
              </a:ext>
            </a:extLst>
          </p:cNvPr>
          <p:cNvSpPr txBox="1"/>
          <p:nvPr/>
        </p:nvSpPr>
        <p:spPr>
          <a:xfrm>
            <a:off x="628650" y="1378161"/>
            <a:ext cx="6229350" cy="646972"/>
          </a:xfrm>
          <a:prstGeom prst="rect">
            <a:avLst/>
          </a:prstGeom>
          <a:noFill/>
        </p:spPr>
        <p:txBody>
          <a:bodyPr wrap="square">
            <a:spAutoFit/>
          </a:bodyPr>
          <a:lstStyle/>
          <a:p>
            <a:pPr marL="285750" marR="0" indent="-285750" algn="just">
              <a:lnSpc>
                <a:spcPts val="1425"/>
              </a:lnSpc>
              <a:spcBef>
                <a:spcPts val="0"/>
              </a:spcBef>
              <a:spcAft>
                <a:spcPts val="800"/>
              </a:spcAft>
              <a:buFont typeface="Arial" panose="020B0604020202020204" pitchFamily="34" charset="0"/>
              <a:buChar char="•"/>
            </a:pPr>
            <a:r>
              <a:rPr lang="en-US" kern="100" dirty="0">
                <a:solidFill>
                  <a:srgbClr val="000000"/>
                </a:solidFill>
                <a:effectLst/>
                <a:latin typeface="Berlin Sans FB" panose="020E0602020502020306" pitchFamily="34" charset="0"/>
                <a:ea typeface="Calibri" panose="020F0502020204030204" pitchFamily="34" charset="0"/>
                <a:cs typeface="Times New Roman" panose="02020603050405020304" pitchFamily="18" charset="0"/>
              </a:rPr>
              <a:t>we got a better accuracy of  approximately 95% with</a:t>
            </a:r>
            <a:r>
              <a:rPr lang="en-US" u="sng" kern="100" dirty="0">
                <a:solidFill>
                  <a:srgbClr val="000000"/>
                </a:solidFill>
                <a:effectLst/>
                <a:latin typeface="Berlin Sans FB" panose="020E0602020502020306" pitchFamily="34" charset="0"/>
                <a:ea typeface="Calibri" panose="020F0502020204030204" pitchFamily="34" charset="0"/>
                <a:cs typeface="Times New Roman" panose="02020603050405020304" pitchFamily="18" charset="0"/>
              </a:rPr>
              <a:t> </a:t>
            </a:r>
            <a:r>
              <a:rPr lang="en-US" kern="100" dirty="0">
                <a:solidFill>
                  <a:srgbClr val="000000"/>
                </a:solidFill>
                <a:effectLst/>
                <a:latin typeface="Berlin Sans FB" panose="020E0602020502020306" pitchFamily="34" charset="0"/>
                <a:ea typeface="Calibri" panose="020F0502020204030204" pitchFamily="34" charset="0"/>
                <a:cs typeface="Times New Roman" panose="02020603050405020304" pitchFamily="18" charset="0"/>
              </a:rPr>
              <a:t>the model that is trained with data using 32 batches and 5 epochs and 30% of training data.</a:t>
            </a:r>
            <a:endParaRPr lang="en-US" kern="100" dirty="0">
              <a:effectLst/>
              <a:latin typeface="Berlin Sans FB" panose="020E0602020502020306"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748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3594295" y="71163"/>
            <a:ext cx="3137096" cy="646331"/>
          </a:xfrm>
          <a:prstGeom prst="rect">
            <a:avLst/>
          </a:prstGeom>
          <a:noFill/>
        </p:spPr>
        <p:txBody>
          <a:bodyPr wrap="square" rtlCol="0">
            <a:spAutoFit/>
          </a:bodyPr>
          <a:lstStyle/>
          <a:p>
            <a:r>
              <a:rPr lang="en-US" sz="3600" b="1" dirty="0">
                <a:latin typeface="Berlin Sans FB Demi" panose="020E0802020502020306" pitchFamily="34" charset="0"/>
              </a:rPr>
              <a:t>Future Scope</a:t>
            </a:r>
          </a:p>
        </p:txBody>
      </p:sp>
      <p:sp>
        <p:nvSpPr>
          <p:cNvPr id="2" name="TextBox 1">
            <a:extLst>
              <a:ext uri="{FF2B5EF4-FFF2-40B4-BE49-F238E27FC236}">
                <a16:creationId xmlns:a16="http://schemas.microsoft.com/office/drawing/2014/main" id="{6750F8D2-6269-2FF3-AC25-0769E5F603AC}"/>
              </a:ext>
            </a:extLst>
          </p:cNvPr>
          <p:cNvSpPr txBox="1"/>
          <p:nvPr/>
        </p:nvSpPr>
        <p:spPr>
          <a:xfrm>
            <a:off x="506435" y="3087857"/>
            <a:ext cx="8278837" cy="707886"/>
          </a:xfrm>
          <a:prstGeom prst="rect">
            <a:avLst/>
          </a:prstGeom>
          <a:noFill/>
        </p:spPr>
        <p:txBody>
          <a:bodyPr wrap="square" rtlCol="0">
            <a:spAutoFit/>
          </a:bodyPr>
          <a:lstStyle/>
          <a:p>
            <a:r>
              <a:rPr lang="en-US" sz="2000" dirty="0">
                <a:latin typeface="Berlin Sans FB Demi" panose="020E0802020502020306" pitchFamily="34" charset="0"/>
                <a:cs typeface="Times New Roman" panose="02020603050405020304" pitchFamily="18" charset="0"/>
              </a:rPr>
              <a:t>Expand Idea to entire pantry, other rooms (study room…unclean desk reminder)</a:t>
            </a:r>
          </a:p>
        </p:txBody>
      </p:sp>
      <p:sp>
        <p:nvSpPr>
          <p:cNvPr id="5" name="TextBox 4">
            <a:extLst>
              <a:ext uri="{FF2B5EF4-FFF2-40B4-BE49-F238E27FC236}">
                <a16:creationId xmlns:a16="http://schemas.microsoft.com/office/drawing/2014/main" id="{9FF4DDA2-28F8-785F-5EC3-A7854620324F}"/>
              </a:ext>
            </a:extLst>
          </p:cNvPr>
          <p:cNvSpPr txBox="1"/>
          <p:nvPr/>
        </p:nvSpPr>
        <p:spPr>
          <a:xfrm>
            <a:off x="506435" y="1104316"/>
            <a:ext cx="8278837" cy="400110"/>
          </a:xfrm>
          <a:prstGeom prst="rect">
            <a:avLst/>
          </a:prstGeom>
          <a:noFill/>
        </p:spPr>
        <p:txBody>
          <a:bodyPr wrap="square" rtlCol="0">
            <a:spAutoFit/>
          </a:bodyPr>
          <a:lstStyle/>
          <a:p>
            <a:r>
              <a:rPr lang="en-US" sz="2000" dirty="0">
                <a:latin typeface="Berlin Sans FB Demi" panose="020E0802020502020306" pitchFamily="34" charset="0"/>
                <a:cs typeface="Times New Roman" panose="02020603050405020304" pitchFamily="18" charset="0"/>
              </a:rPr>
              <a:t>Learn user’s diet and suggest changes to improve eating habits</a:t>
            </a:r>
          </a:p>
        </p:txBody>
      </p:sp>
      <p:sp>
        <p:nvSpPr>
          <p:cNvPr id="7" name="TextBox 6">
            <a:extLst>
              <a:ext uri="{FF2B5EF4-FFF2-40B4-BE49-F238E27FC236}">
                <a16:creationId xmlns:a16="http://schemas.microsoft.com/office/drawing/2014/main" id="{D8AC9F61-64D4-B575-823F-B46E16EA3B5D}"/>
              </a:ext>
            </a:extLst>
          </p:cNvPr>
          <p:cNvSpPr txBox="1"/>
          <p:nvPr/>
        </p:nvSpPr>
        <p:spPr>
          <a:xfrm>
            <a:off x="506435" y="1812521"/>
            <a:ext cx="8278837" cy="400110"/>
          </a:xfrm>
          <a:prstGeom prst="rect">
            <a:avLst/>
          </a:prstGeom>
          <a:noFill/>
        </p:spPr>
        <p:txBody>
          <a:bodyPr wrap="square" rtlCol="0">
            <a:spAutoFit/>
          </a:bodyPr>
          <a:lstStyle/>
          <a:p>
            <a:r>
              <a:rPr lang="en-US" sz="2000" dirty="0">
                <a:latin typeface="Berlin Sans FB Demi" panose="020E0802020502020306" pitchFamily="34" charset="0"/>
                <a:cs typeface="Times New Roman" panose="02020603050405020304" pitchFamily="18" charset="0"/>
              </a:rPr>
              <a:t>Can be used in gardens to remind about watering them</a:t>
            </a:r>
          </a:p>
        </p:txBody>
      </p:sp>
      <p:sp>
        <p:nvSpPr>
          <p:cNvPr id="9" name="TextBox 8">
            <a:extLst>
              <a:ext uri="{FF2B5EF4-FFF2-40B4-BE49-F238E27FC236}">
                <a16:creationId xmlns:a16="http://schemas.microsoft.com/office/drawing/2014/main" id="{F83C3EAC-5E01-7DBE-3C6E-637B96F9970E}"/>
              </a:ext>
            </a:extLst>
          </p:cNvPr>
          <p:cNvSpPr txBox="1"/>
          <p:nvPr/>
        </p:nvSpPr>
        <p:spPr>
          <a:xfrm>
            <a:off x="506435" y="2520726"/>
            <a:ext cx="8278837" cy="400110"/>
          </a:xfrm>
          <a:prstGeom prst="rect">
            <a:avLst/>
          </a:prstGeom>
          <a:noFill/>
        </p:spPr>
        <p:txBody>
          <a:bodyPr wrap="square" rtlCol="0">
            <a:spAutoFit/>
          </a:bodyPr>
          <a:lstStyle/>
          <a:p>
            <a:r>
              <a:rPr lang="en-US" sz="2000" dirty="0">
                <a:latin typeface="Berlin Sans FB Demi" panose="020E0802020502020306" pitchFamily="34" charset="0"/>
                <a:cs typeface="Times New Roman" panose="02020603050405020304" pitchFamily="18" charset="0"/>
              </a:rPr>
              <a:t>Automatic ordering of generated list from recommended stores by user</a:t>
            </a:r>
          </a:p>
        </p:txBody>
      </p:sp>
    </p:spTree>
    <p:extLst>
      <p:ext uri="{BB962C8B-B14F-4D97-AF65-F5344CB8AC3E}">
        <p14:creationId xmlns:p14="http://schemas.microsoft.com/office/powerpoint/2010/main" val="271277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0" name="Rectangle 8220">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22" name="Freeform: Shape 8222">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54691" cy="51435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6" name="Picture 4" descr="List of 24 Foods You Should Never Refrigerate">
            <a:extLst>
              <a:ext uri="{FF2B5EF4-FFF2-40B4-BE49-F238E27FC236}">
                <a16:creationId xmlns:a16="http://schemas.microsoft.com/office/drawing/2014/main" id="{95EF5054-43C0-4558-78F8-9118B26667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6848" y="1040879"/>
            <a:ext cx="5285942" cy="2867623"/>
          </a:xfrm>
          <a:prstGeom prst="rect">
            <a:avLst/>
          </a:prstGeom>
          <a:noFill/>
          <a:extLst>
            <a:ext uri="{909E8E84-426E-40DD-AFC4-6F175D3DCCD1}">
              <a14:hiddenFill xmlns:a14="http://schemas.microsoft.com/office/drawing/2010/main">
                <a:solidFill>
                  <a:srgbClr val="FFFFFF"/>
                </a:solidFill>
              </a14:hiddenFill>
            </a:ext>
          </a:extLst>
        </p:spPr>
      </p:pic>
      <p:grpSp>
        <p:nvGrpSpPr>
          <p:cNvPr id="8225" name="Group 8224">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420" y="806391"/>
            <a:ext cx="1171701" cy="879729"/>
            <a:chOff x="9160561" y="1075188"/>
            <a:chExt cx="1562267" cy="1172973"/>
          </a:xfrm>
        </p:grpSpPr>
        <p:sp>
          <p:nvSpPr>
            <p:cNvPr id="8226"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227"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6033B0C8-A8D7-CF0A-670A-262AFBEEC88A}"/>
              </a:ext>
            </a:extLst>
          </p:cNvPr>
          <p:cNvSpPr txBox="1"/>
          <p:nvPr/>
        </p:nvSpPr>
        <p:spPr>
          <a:xfrm>
            <a:off x="7221059" y="2164556"/>
            <a:ext cx="1565754" cy="1446550"/>
          </a:xfrm>
          <a:prstGeom prst="rect">
            <a:avLst/>
          </a:prstGeom>
          <a:noFill/>
        </p:spPr>
        <p:txBody>
          <a:bodyPr wrap="square" rtlCol="0">
            <a:spAutoFit/>
          </a:bodyPr>
          <a:lstStyle/>
          <a:p>
            <a:r>
              <a:rPr lang="en-US" sz="4400" dirty="0">
                <a:solidFill>
                  <a:schemeClr val="bg1"/>
                </a:solidFill>
              </a:rPr>
              <a:t>Thank You!!</a:t>
            </a:r>
          </a:p>
        </p:txBody>
      </p:sp>
      <p:sp>
        <p:nvSpPr>
          <p:cNvPr id="5" name="TextBox 4">
            <a:extLst>
              <a:ext uri="{FF2B5EF4-FFF2-40B4-BE49-F238E27FC236}">
                <a16:creationId xmlns:a16="http://schemas.microsoft.com/office/drawing/2014/main" id="{B922673D-8B77-FEAC-A0B4-012702347527}"/>
              </a:ext>
            </a:extLst>
          </p:cNvPr>
          <p:cNvSpPr txBox="1"/>
          <p:nvPr/>
        </p:nvSpPr>
        <p:spPr>
          <a:xfrm>
            <a:off x="42136" y="86772"/>
            <a:ext cx="8897881" cy="954107"/>
          </a:xfrm>
          <a:prstGeom prst="rect">
            <a:avLst/>
          </a:prstGeom>
          <a:noFill/>
        </p:spPr>
        <p:txBody>
          <a:bodyPr wrap="square" rtlCol="0">
            <a:spAutoFit/>
          </a:bodyPr>
          <a:lstStyle/>
          <a:p>
            <a:r>
              <a:rPr lang="en-US" sz="2800" dirty="0"/>
              <a:t>Let’s use this new idea to keep our grocery </a:t>
            </a:r>
            <a:r>
              <a:rPr lang="en-US" sz="2800" dirty="0">
                <a:solidFill>
                  <a:schemeClr val="bg1"/>
                </a:solidFill>
              </a:rPr>
              <a:t>stock updated </a:t>
            </a:r>
            <a:r>
              <a:rPr lang="en-US" sz="2800" dirty="0"/>
              <a:t>and fresh!!</a:t>
            </a:r>
          </a:p>
        </p:txBody>
      </p:sp>
      <p:sp>
        <p:nvSpPr>
          <p:cNvPr id="6" name="TextBox 5">
            <a:extLst>
              <a:ext uri="{FF2B5EF4-FFF2-40B4-BE49-F238E27FC236}">
                <a16:creationId xmlns:a16="http://schemas.microsoft.com/office/drawing/2014/main" id="{68732C36-6D14-C6E5-53A9-EDEC2FF7EAA3}"/>
              </a:ext>
            </a:extLst>
          </p:cNvPr>
          <p:cNvSpPr txBox="1"/>
          <p:nvPr/>
        </p:nvSpPr>
        <p:spPr>
          <a:xfrm>
            <a:off x="485335" y="4234375"/>
            <a:ext cx="4677508" cy="461665"/>
          </a:xfrm>
          <a:prstGeom prst="rect">
            <a:avLst/>
          </a:prstGeom>
          <a:noFill/>
        </p:spPr>
        <p:txBody>
          <a:bodyPr wrap="square" rtlCol="0">
            <a:spAutoFit/>
          </a:bodyPr>
          <a:lstStyle/>
          <a:p>
            <a:r>
              <a:rPr lang="en-US" sz="2400" dirty="0"/>
              <a:t>Stay Hungry, Stay Foolish</a:t>
            </a:r>
          </a:p>
        </p:txBody>
      </p:sp>
      <p:cxnSp>
        <p:nvCxnSpPr>
          <p:cNvPr id="8" name="Straight Connector 7">
            <a:extLst>
              <a:ext uri="{FF2B5EF4-FFF2-40B4-BE49-F238E27FC236}">
                <a16:creationId xmlns:a16="http://schemas.microsoft.com/office/drawing/2014/main" id="{4DE4F96B-6D5F-3BCF-7474-59E6D3D93333}"/>
              </a:ext>
            </a:extLst>
          </p:cNvPr>
          <p:cNvCxnSpPr>
            <a:cxnSpLocks/>
          </p:cNvCxnSpPr>
          <p:nvPr/>
        </p:nvCxnSpPr>
        <p:spPr>
          <a:xfrm>
            <a:off x="485335" y="4482346"/>
            <a:ext cx="3791243"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EF2DAD3-D100-4441-8939-5235FE755172}"/>
              </a:ext>
            </a:extLst>
          </p:cNvPr>
          <p:cNvSpPr txBox="1"/>
          <p:nvPr/>
        </p:nvSpPr>
        <p:spPr>
          <a:xfrm>
            <a:off x="2054197" y="4482346"/>
            <a:ext cx="3791243" cy="461665"/>
          </a:xfrm>
          <a:prstGeom prst="rect">
            <a:avLst/>
          </a:prstGeom>
          <a:noFill/>
        </p:spPr>
        <p:txBody>
          <a:bodyPr wrap="square" rtlCol="0">
            <a:spAutoFit/>
          </a:bodyPr>
          <a:lstStyle/>
          <a:p>
            <a:r>
              <a:rPr lang="en-US" sz="2400" b="1" dirty="0"/>
              <a:t>Stay Wise, Be Satisfied</a:t>
            </a:r>
          </a:p>
        </p:txBody>
      </p:sp>
    </p:spTree>
    <p:extLst>
      <p:ext uri="{BB962C8B-B14F-4D97-AF65-F5344CB8AC3E}">
        <p14:creationId xmlns:p14="http://schemas.microsoft.com/office/powerpoint/2010/main" val="262481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4F40A-8C80-E9BC-4ED2-D4C5DF1A420E}"/>
              </a:ext>
            </a:extLst>
          </p:cNvPr>
          <p:cNvPicPr>
            <a:picLocks noChangeAspect="1"/>
          </p:cNvPicPr>
          <p:nvPr/>
        </p:nvPicPr>
        <p:blipFill>
          <a:blip r:embed="rId3"/>
          <a:stretch>
            <a:fillRect/>
          </a:stretch>
        </p:blipFill>
        <p:spPr>
          <a:xfrm>
            <a:off x="3684226" y="592645"/>
            <a:ext cx="729516" cy="1856294"/>
          </a:xfrm>
          <a:prstGeom prst="rect">
            <a:avLst/>
          </a:prstGeom>
        </p:spPr>
      </p:pic>
      <p:pic>
        <p:nvPicPr>
          <p:cNvPr id="7" name="Picture 6">
            <a:extLst>
              <a:ext uri="{FF2B5EF4-FFF2-40B4-BE49-F238E27FC236}">
                <a16:creationId xmlns:a16="http://schemas.microsoft.com/office/drawing/2014/main" id="{766B3516-5C8E-1E80-F2E5-6234292F5BAE}"/>
              </a:ext>
            </a:extLst>
          </p:cNvPr>
          <p:cNvPicPr>
            <a:picLocks noChangeAspect="1"/>
          </p:cNvPicPr>
          <p:nvPr/>
        </p:nvPicPr>
        <p:blipFill>
          <a:blip r:embed="rId4"/>
          <a:stretch>
            <a:fillRect/>
          </a:stretch>
        </p:blipFill>
        <p:spPr>
          <a:xfrm>
            <a:off x="6101453" y="1298331"/>
            <a:ext cx="3223892" cy="2701298"/>
          </a:xfrm>
          <a:prstGeom prst="rect">
            <a:avLst/>
          </a:prstGeom>
        </p:spPr>
      </p:pic>
      <p:pic>
        <p:nvPicPr>
          <p:cNvPr id="9" name="Picture 8">
            <a:extLst>
              <a:ext uri="{FF2B5EF4-FFF2-40B4-BE49-F238E27FC236}">
                <a16:creationId xmlns:a16="http://schemas.microsoft.com/office/drawing/2014/main" id="{C01D1F43-EC8F-0BC9-376F-4E18D67C49E8}"/>
              </a:ext>
            </a:extLst>
          </p:cNvPr>
          <p:cNvPicPr>
            <a:picLocks noChangeAspect="1"/>
          </p:cNvPicPr>
          <p:nvPr/>
        </p:nvPicPr>
        <p:blipFill>
          <a:blip r:embed="rId5"/>
          <a:stretch>
            <a:fillRect/>
          </a:stretch>
        </p:blipFill>
        <p:spPr>
          <a:xfrm>
            <a:off x="3284647" y="3858164"/>
            <a:ext cx="2200582" cy="1038370"/>
          </a:xfrm>
          <a:prstGeom prst="rect">
            <a:avLst/>
          </a:prstGeom>
        </p:spPr>
      </p:pic>
      <p:pic>
        <p:nvPicPr>
          <p:cNvPr id="11" name="Picture 10">
            <a:extLst>
              <a:ext uri="{FF2B5EF4-FFF2-40B4-BE49-F238E27FC236}">
                <a16:creationId xmlns:a16="http://schemas.microsoft.com/office/drawing/2014/main" id="{5A1832DB-9F9A-DF64-7E4F-E380CF585EB5}"/>
              </a:ext>
            </a:extLst>
          </p:cNvPr>
          <p:cNvPicPr>
            <a:picLocks noChangeAspect="1"/>
          </p:cNvPicPr>
          <p:nvPr/>
        </p:nvPicPr>
        <p:blipFill>
          <a:blip r:embed="rId6"/>
          <a:stretch>
            <a:fillRect/>
          </a:stretch>
        </p:blipFill>
        <p:spPr>
          <a:xfrm>
            <a:off x="4035930" y="2448267"/>
            <a:ext cx="1780329" cy="1069577"/>
          </a:xfrm>
          <a:prstGeom prst="rect">
            <a:avLst/>
          </a:prstGeom>
        </p:spPr>
      </p:pic>
      <p:pic>
        <p:nvPicPr>
          <p:cNvPr id="3084" name="Picture 12" descr="This communal fridge is pretty damn amazing | Grist">
            <a:extLst>
              <a:ext uri="{FF2B5EF4-FFF2-40B4-BE49-F238E27FC236}">
                <a16:creationId xmlns:a16="http://schemas.microsoft.com/office/drawing/2014/main" id="{429508DC-E8B1-80F8-0CAF-F70438D81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36" y="2215014"/>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4E25E7-BB6F-68C2-5371-29C98577C955}"/>
              </a:ext>
            </a:extLst>
          </p:cNvPr>
          <p:cNvSpPr txBox="1"/>
          <p:nvPr/>
        </p:nvSpPr>
        <p:spPr>
          <a:xfrm>
            <a:off x="113698" y="1816442"/>
            <a:ext cx="4516787" cy="307777"/>
          </a:xfrm>
          <a:prstGeom prst="rect">
            <a:avLst/>
          </a:prstGeom>
          <a:noFill/>
        </p:spPr>
        <p:txBody>
          <a:bodyPr wrap="square" rtlCol="0">
            <a:spAutoFit/>
          </a:bodyPr>
          <a:lstStyle/>
          <a:p>
            <a:r>
              <a:rPr lang="en-US" sz="1400" b="1" dirty="0">
                <a:solidFill>
                  <a:srgbClr val="FF0000"/>
                </a:solidFill>
                <a:latin typeface="Berlin Sans FB Demi" panose="020E0802020502020306" pitchFamily="34" charset="0"/>
              </a:rPr>
              <a:t>Hungry?? Come Let's check our Refrigerator!!</a:t>
            </a:r>
          </a:p>
        </p:txBody>
      </p:sp>
      <p:sp>
        <p:nvSpPr>
          <p:cNvPr id="13" name="Arrow: Right 12">
            <a:extLst>
              <a:ext uri="{FF2B5EF4-FFF2-40B4-BE49-F238E27FC236}">
                <a16:creationId xmlns:a16="http://schemas.microsoft.com/office/drawing/2014/main" id="{EA26660F-3AE4-9507-B3D8-D5300B9DA8A0}"/>
              </a:ext>
            </a:extLst>
          </p:cNvPr>
          <p:cNvSpPr/>
          <p:nvPr/>
        </p:nvSpPr>
        <p:spPr>
          <a:xfrm>
            <a:off x="3133979" y="2571750"/>
            <a:ext cx="551330" cy="344632"/>
          </a:xfrm>
          <a:prstGeom prst="rightArrow">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75C027-31C3-264C-844C-5F16503D96C3}"/>
              </a:ext>
            </a:extLst>
          </p:cNvPr>
          <p:cNvSpPr txBox="1"/>
          <p:nvPr/>
        </p:nvSpPr>
        <p:spPr>
          <a:xfrm>
            <a:off x="3684226" y="102579"/>
            <a:ext cx="4516787" cy="461665"/>
          </a:xfrm>
          <a:prstGeom prst="rect">
            <a:avLst/>
          </a:prstGeom>
          <a:noFill/>
        </p:spPr>
        <p:txBody>
          <a:bodyPr wrap="square" rtlCol="0">
            <a:spAutoFit/>
          </a:bodyPr>
          <a:lstStyle/>
          <a:p>
            <a:r>
              <a:rPr lang="en-US" sz="2400" b="1" dirty="0">
                <a:latin typeface="Berlin Sans FB Demi" panose="020E0802020502020306" pitchFamily="34" charset="0"/>
              </a:rPr>
              <a:t>Motivation</a:t>
            </a:r>
          </a:p>
        </p:txBody>
      </p:sp>
    </p:spTree>
    <p:extLst>
      <p:ext uri="{BB962C8B-B14F-4D97-AF65-F5344CB8AC3E}">
        <p14:creationId xmlns:p14="http://schemas.microsoft.com/office/powerpoint/2010/main" val="209819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anim calcmode="lin" valueType="num">
                                      <p:cBhvr>
                                        <p:cTn id="15" dur="1000" fill="hold"/>
                                        <p:tgtEl>
                                          <p:spTgt spid="3084"/>
                                        </p:tgtEl>
                                        <p:attrNameLst>
                                          <p:attrName>ppt_w</p:attrName>
                                        </p:attrNameLst>
                                      </p:cBhvr>
                                      <p:tavLst>
                                        <p:tav tm="0">
                                          <p:val>
                                            <p:fltVal val="0"/>
                                          </p:val>
                                        </p:tav>
                                        <p:tav tm="100000">
                                          <p:val>
                                            <p:strVal val="#ppt_w"/>
                                          </p:val>
                                        </p:tav>
                                      </p:tavLst>
                                    </p:anim>
                                    <p:anim calcmode="lin" valueType="num">
                                      <p:cBhvr>
                                        <p:cTn id="16" dur="1000" fill="hold"/>
                                        <p:tgtEl>
                                          <p:spTgt spid="3084"/>
                                        </p:tgtEl>
                                        <p:attrNameLst>
                                          <p:attrName>ppt_h</p:attrName>
                                        </p:attrNameLst>
                                      </p:cBhvr>
                                      <p:tavLst>
                                        <p:tav tm="0">
                                          <p:val>
                                            <p:fltVal val="0"/>
                                          </p:val>
                                        </p:tav>
                                        <p:tav tm="100000">
                                          <p:val>
                                            <p:strVal val="#ppt_h"/>
                                          </p:val>
                                        </p:tav>
                                      </p:tavLst>
                                    </p:anim>
                                    <p:anim calcmode="lin" valueType="num">
                                      <p:cBhvr>
                                        <p:cTn id="17" dur="1000" fill="hold"/>
                                        <p:tgtEl>
                                          <p:spTgt spid="3084"/>
                                        </p:tgtEl>
                                        <p:attrNameLst>
                                          <p:attrName>style.rotation</p:attrName>
                                        </p:attrNameLst>
                                      </p:cBhvr>
                                      <p:tavLst>
                                        <p:tav tm="0">
                                          <p:val>
                                            <p:fltVal val="90"/>
                                          </p:val>
                                        </p:tav>
                                        <p:tav tm="100000">
                                          <p:val>
                                            <p:fltVal val="0"/>
                                          </p:val>
                                        </p:tav>
                                      </p:tavLst>
                                    </p:anim>
                                    <p:animEffect transition="in" filter="fade">
                                      <p:cBhvr>
                                        <p:cTn id="18" dur="10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4098" name="Picture 2" descr="Which Are The Fastest Rotting Foods You'll Have In Your Home?">
            <a:extLst>
              <a:ext uri="{FF2B5EF4-FFF2-40B4-BE49-F238E27FC236}">
                <a16:creationId xmlns:a16="http://schemas.microsoft.com/office/drawing/2014/main" id="{24D6D411-A79E-25C6-1E33-E4F363BB6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2" y="2475039"/>
            <a:ext cx="2687938" cy="1788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EDBCF9-F20A-5050-5056-66B4D24EF048}"/>
              </a:ext>
            </a:extLst>
          </p:cNvPr>
          <p:cNvSpPr txBox="1"/>
          <p:nvPr/>
        </p:nvSpPr>
        <p:spPr>
          <a:xfrm>
            <a:off x="110837" y="1577717"/>
            <a:ext cx="4246418" cy="923330"/>
          </a:xfrm>
          <a:prstGeom prst="rect">
            <a:avLst/>
          </a:prstGeom>
          <a:noFill/>
        </p:spPr>
        <p:txBody>
          <a:bodyPr wrap="square" rtlCol="0">
            <a:spAutoFit/>
          </a:bodyPr>
          <a:lstStyle/>
          <a:p>
            <a:r>
              <a:rPr lang="en-US" b="1" dirty="0"/>
              <a:t>We explicitly need to go and find what there in our fridge and what’s about to empty</a:t>
            </a:r>
          </a:p>
        </p:txBody>
      </p:sp>
      <p:pic>
        <p:nvPicPr>
          <p:cNvPr id="4100" name="Picture 4" descr="Signaling Prompts, Reminders &amp; Alerts – Wheel of Persuasion">
            <a:extLst>
              <a:ext uri="{FF2B5EF4-FFF2-40B4-BE49-F238E27FC236}">
                <a16:creationId xmlns:a16="http://schemas.microsoft.com/office/drawing/2014/main" id="{599F0E80-420A-74E4-2E10-288C5B3B5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139" y="2629700"/>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4CC514F2-D299-8E2E-DE47-2158C697FFBC}"/>
              </a:ext>
            </a:extLst>
          </p:cNvPr>
          <p:cNvSpPr/>
          <p:nvPr/>
        </p:nvSpPr>
        <p:spPr>
          <a:xfrm>
            <a:off x="3740885" y="3197073"/>
            <a:ext cx="551330" cy="344632"/>
          </a:xfrm>
          <a:prstGeom prst="rightArrow">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296EC-9641-C3DA-5149-17F9C21699ED}"/>
              </a:ext>
            </a:extLst>
          </p:cNvPr>
          <p:cNvSpPr txBox="1"/>
          <p:nvPr/>
        </p:nvSpPr>
        <p:spPr>
          <a:xfrm>
            <a:off x="4897582" y="1527970"/>
            <a:ext cx="4246418" cy="369332"/>
          </a:xfrm>
          <a:prstGeom prst="rect">
            <a:avLst/>
          </a:prstGeom>
          <a:noFill/>
        </p:spPr>
        <p:txBody>
          <a:bodyPr wrap="square" rtlCol="0">
            <a:spAutoFit/>
          </a:bodyPr>
          <a:lstStyle/>
          <a:p>
            <a:r>
              <a:rPr lang="en-US" b="1" dirty="0"/>
              <a:t>We need ……….</a:t>
            </a:r>
          </a:p>
        </p:txBody>
      </p:sp>
    </p:spTree>
    <p:extLst>
      <p:ext uri="{BB962C8B-B14F-4D97-AF65-F5344CB8AC3E}">
        <p14:creationId xmlns:p14="http://schemas.microsoft.com/office/powerpoint/2010/main" val="337055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5" name="Picture 12" descr="This communal fridge is pretty damn amazing | Grist">
            <a:extLst>
              <a:ext uri="{FF2B5EF4-FFF2-40B4-BE49-F238E27FC236}">
                <a16:creationId xmlns:a16="http://schemas.microsoft.com/office/drawing/2014/main" id="{77FBEF67-BD93-6F8B-EE54-341949AE9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54" y="2882363"/>
            <a:ext cx="3525420" cy="19742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C367E7-42E6-4079-13F6-0FE20F4386B9}"/>
              </a:ext>
            </a:extLst>
          </p:cNvPr>
          <p:cNvPicPr>
            <a:picLocks noChangeAspect="1"/>
          </p:cNvPicPr>
          <p:nvPr/>
        </p:nvPicPr>
        <p:blipFill>
          <a:blip r:embed="rId4"/>
          <a:stretch>
            <a:fillRect/>
          </a:stretch>
        </p:blipFill>
        <p:spPr>
          <a:xfrm>
            <a:off x="1111876" y="1320169"/>
            <a:ext cx="1224595" cy="1022318"/>
          </a:xfrm>
          <a:prstGeom prst="rect">
            <a:avLst/>
          </a:prstGeom>
        </p:spPr>
      </p:pic>
      <p:cxnSp>
        <p:nvCxnSpPr>
          <p:cNvPr id="8" name="Straight Connector 7">
            <a:extLst>
              <a:ext uri="{FF2B5EF4-FFF2-40B4-BE49-F238E27FC236}">
                <a16:creationId xmlns:a16="http://schemas.microsoft.com/office/drawing/2014/main" id="{7F23997B-3199-DC12-7FCF-15A26C82B529}"/>
              </a:ext>
            </a:extLst>
          </p:cNvPr>
          <p:cNvCxnSpPr>
            <a:cxnSpLocks/>
          </p:cNvCxnSpPr>
          <p:nvPr/>
        </p:nvCxnSpPr>
        <p:spPr>
          <a:xfrm flipH="1">
            <a:off x="297624" y="2398183"/>
            <a:ext cx="1029812" cy="1435545"/>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F03A1DC2-8304-3DAF-5C7B-DFB413C61C39}"/>
              </a:ext>
            </a:extLst>
          </p:cNvPr>
          <p:cNvCxnSpPr>
            <a:cxnSpLocks/>
          </p:cNvCxnSpPr>
          <p:nvPr/>
        </p:nvCxnSpPr>
        <p:spPr>
          <a:xfrm flipH="1">
            <a:off x="952298" y="2502521"/>
            <a:ext cx="584307" cy="1787222"/>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28E0C955-58BF-9787-1BEC-F2FFC91AC09D}"/>
              </a:ext>
            </a:extLst>
          </p:cNvPr>
          <p:cNvCxnSpPr>
            <a:cxnSpLocks/>
          </p:cNvCxnSpPr>
          <p:nvPr/>
        </p:nvCxnSpPr>
        <p:spPr>
          <a:xfrm flipH="1">
            <a:off x="1515503" y="2702438"/>
            <a:ext cx="208671" cy="2037561"/>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FAC856C1-E0C5-9336-3DDD-9D520E6EE69C}"/>
              </a:ext>
            </a:extLst>
          </p:cNvPr>
          <p:cNvCxnSpPr>
            <a:cxnSpLocks/>
          </p:cNvCxnSpPr>
          <p:nvPr/>
        </p:nvCxnSpPr>
        <p:spPr>
          <a:xfrm>
            <a:off x="1977393" y="2591615"/>
            <a:ext cx="243839" cy="1698128"/>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B2A9C8E-9DE9-AB50-6545-19A5ADE05D55}"/>
              </a:ext>
            </a:extLst>
          </p:cNvPr>
          <p:cNvCxnSpPr>
            <a:cxnSpLocks/>
          </p:cNvCxnSpPr>
          <p:nvPr/>
        </p:nvCxnSpPr>
        <p:spPr>
          <a:xfrm>
            <a:off x="2256401" y="2504860"/>
            <a:ext cx="1143292" cy="1545732"/>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Arrow: Right 17">
            <a:extLst>
              <a:ext uri="{FF2B5EF4-FFF2-40B4-BE49-F238E27FC236}">
                <a16:creationId xmlns:a16="http://schemas.microsoft.com/office/drawing/2014/main" id="{EAB6603F-3B52-70BE-8D86-5475E19809F8}"/>
              </a:ext>
            </a:extLst>
          </p:cNvPr>
          <p:cNvSpPr/>
          <p:nvPr/>
        </p:nvSpPr>
        <p:spPr>
          <a:xfrm>
            <a:off x="3691253" y="3457449"/>
            <a:ext cx="551330" cy="344632"/>
          </a:xfrm>
          <a:prstGeom prst="rightArrow">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89CFADD-7DBB-1AB9-61BD-C036CED0F695}"/>
              </a:ext>
            </a:extLst>
          </p:cNvPr>
          <p:cNvPicPr>
            <a:picLocks noChangeAspect="1"/>
          </p:cNvPicPr>
          <p:nvPr/>
        </p:nvPicPr>
        <p:blipFill>
          <a:blip r:embed="rId5"/>
          <a:stretch>
            <a:fillRect/>
          </a:stretch>
        </p:blipFill>
        <p:spPr>
          <a:xfrm>
            <a:off x="4426732" y="2691878"/>
            <a:ext cx="401239" cy="1291660"/>
          </a:xfrm>
          <a:prstGeom prst="rect">
            <a:avLst/>
          </a:prstGeom>
        </p:spPr>
      </p:pic>
      <p:pic>
        <p:nvPicPr>
          <p:cNvPr id="24" name="Picture 23">
            <a:extLst>
              <a:ext uri="{FF2B5EF4-FFF2-40B4-BE49-F238E27FC236}">
                <a16:creationId xmlns:a16="http://schemas.microsoft.com/office/drawing/2014/main" id="{2E787D4B-B586-E71D-19CE-DCFB1FF9B2C2}"/>
              </a:ext>
            </a:extLst>
          </p:cNvPr>
          <p:cNvPicPr>
            <a:picLocks noChangeAspect="1"/>
          </p:cNvPicPr>
          <p:nvPr/>
        </p:nvPicPr>
        <p:blipFill>
          <a:blip r:embed="rId6"/>
          <a:stretch>
            <a:fillRect/>
          </a:stretch>
        </p:blipFill>
        <p:spPr>
          <a:xfrm>
            <a:off x="4987411" y="2709637"/>
            <a:ext cx="583264" cy="1409556"/>
          </a:xfrm>
          <a:prstGeom prst="rect">
            <a:avLst/>
          </a:prstGeom>
        </p:spPr>
      </p:pic>
      <p:pic>
        <p:nvPicPr>
          <p:cNvPr id="26" name="Picture 25">
            <a:extLst>
              <a:ext uri="{FF2B5EF4-FFF2-40B4-BE49-F238E27FC236}">
                <a16:creationId xmlns:a16="http://schemas.microsoft.com/office/drawing/2014/main" id="{6F593884-47A2-6CD5-5697-19EBD4AB5AA9}"/>
              </a:ext>
            </a:extLst>
          </p:cNvPr>
          <p:cNvPicPr>
            <a:picLocks noChangeAspect="1"/>
          </p:cNvPicPr>
          <p:nvPr/>
        </p:nvPicPr>
        <p:blipFill>
          <a:blip r:embed="rId7"/>
          <a:stretch>
            <a:fillRect/>
          </a:stretch>
        </p:blipFill>
        <p:spPr>
          <a:xfrm>
            <a:off x="4867674" y="3845508"/>
            <a:ext cx="1229029" cy="865441"/>
          </a:xfrm>
          <a:prstGeom prst="rect">
            <a:avLst/>
          </a:prstGeom>
        </p:spPr>
      </p:pic>
      <p:pic>
        <p:nvPicPr>
          <p:cNvPr id="28" name="Picture 27">
            <a:extLst>
              <a:ext uri="{FF2B5EF4-FFF2-40B4-BE49-F238E27FC236}">
                <a16:creationId xmlns:a16="http://schemas.microsoft.com/office/drawing/2014/main" id="{3F847D6C-F6AD-2CD7-77B9-107C516DDEAF}"/>
              </a:ext>
            </a:extLst>
          </p:cNvPr>
          <p:cNvPicPr>
            <a:picLocks noChangeAspect="1"/>
          </p:cNvPicPr>
          <p:nvPr/>
        </p:nvPicPr>
        <p:blipFill>
          <a:blip r:embed="rId8"/>
          <a:stretch>
            <a:fillRect/>
          </a:stretch>
        </p:blipFill>
        <p:spPr>
          <a:xfrm>
            <a:off x="5680910" y="2539553"/>
            <a:ext cx="893274" cy="1192783"/>
          </a:xfrm>
          <a:prstGeom prst="rect">
            <a:avLst/>
          </a:prstGeom>
        </p:spPr>
      </p:pic>
      <p:sp>
        <p:nvSpPr>
          <p:cNvPr id="29" name="Arrow: Right 28">
            <a:extLst>
              <a:ext uri="{FF2B5EF4-FFF2-40B4-BE49-F238E27FC236}">
                <a16:creationId xmlns:a16="http://schemas.microsoft.com/office/drawing/2014/main" id="{6916D0C5-70C6-BE62-342C-157801230722}"/>
              </a:ext>
            </a:extLst>
          </p:cNvPr>
          <p:cNvSpPr/>
          <p:nvPr/>
        </p:nvSpPr>
        <p:spPr>
          <a:xfrm>
            <a:off x="6684419" y="3459614"/>
            <a:ext cx="551330" cy="344632"/>
          </a:xfrm>
          <a:prstGeom prst="rightArrow">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39BB8196-0EC7-391D-5BA7-F32C18479DF4}"/>
              </a:ext>
            </a:extLst>
          </p:cNvPr>
          <p:cNvPicPr>
            <a:picLocks noChangeAspect="1"/>
          </p:cNvPicPr>
          <p:nvPr/>
        </p:nvPicPr>
        <p:blipFill>
          <a:blip r:embed="rId9"/>
          <a:stretch>
            <a:fillRect/>
          </a:stretch>
        </p:blipFill>
        <p:spPr>
          <a:xfrm>
            <a:off x="7345984" y="2691878"/>
            <a:ext cx="1600423" cy="1838582"/>
          </a:xfrm>
          <a:prstGeom prst="rect">
            <a:avLst/>
          </a:prstGeom>
        </p:spPr>
      </p:pic>
      <p:sp>
        <p:nvSpPr>
          <p:cNvPr id="32" name="TextBox 31">
            <a:extLst>
              <a:ext uri="{FF2B5EF4-FFF2-40B4-BE49-F238E27FC236}">
                <a16:creationId xmlns:a16="http://schemas.microsoft.com/office/drawing/2014/main" id="{C6238D02-4EE8-0B06-095C-87B662D5CC59}"/>
              </a:ext>
            </a:extLst>
          </p:cNvPr>
          <p:cNvSpPr txBox="1"/>
          <p:nvPr/>
        </p:nvSpPr>
        <p:spPr>
          <a:xfrm>
            <a:off x="3529586" y="247885"/>
            <a:ext cx="2151324" cy="461665"/>
          </a:xfrm>
          <a:prstGeom prst="rect">
            <a:avLst/>
          </a:prstGeom>
          <a:noFill/>
        </p:spPr>
        <p:txBody>
          <a:bodyPr wrap="square" rtlCol="0">
            <a:spAutoFit/>
          </a:bodyPr>
          <a:lstStyle/>
          <a:p>
            <a:r>
              <a:rPr lang="en-US" sz="2400" b="1" dirty="0">
                <a:latin typeface="Berlin Sans FB Demi" panose="020E0802020502020306" pitchFamily="34" charset="0"/>
              </a:rPr>
              <a:t>Methodology</a:t>
            </a:r>
          </a:p>
        </p:txBody>
      </p:sp>
    </p:spTree>
    <p:extLst>
      <p:ext uri="{BB962C8B-B14F-4D97-AF65-F5344CB8AC3E}">
        <p14:creationId xmlns:p14="http://schemas.microsoft.com/office/powerpoint/2010/main" val="222188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randombar(horizontal)">
                                      <p:cBhvr>
                                        <p:cTn id="40" dur="500"/>
                                        <p:tgtEl>
                                          <p:spTgt spid="24"/>
                                        </p:tgtEl>
                                      </p:cBhvr>
                                    </p:animEffect>
                                  </p:childTnLst>
                                </p:cTn>
                              </p:par>
                              <p:par>
                                <p:cTn id="41" presetID="14" presetClass="entr" presetSubtype="1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randombar(horizontal)">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C5E084-FC5F-C6F3-D94F-90C1C009FED8}"/>
              </a:ext>
            </a:extLst>
          </p:cNvPr>
          <p:cNvSpPr/>
          <p:nvPr/>
        </p:nvSpPr>
        <p:spPr>
          <a:xfrm>
            <a:off x="418214" y="1945758"/>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 Refrigerator for Items</a:t>
            </a:r>
          </a:p>
        </p:txBody>
      </p:sp>
      <p:sp>
        <p:nvSpPr>
          <p:cNvPr id="7" name="Rectangle: Rounded Corners 6">
            <a:extLst>
              <a:ext uri="{FF2B5EF4-FFF2-40B4-BE49-F238E27FC236}">
                <a16:creationId xmlns:a16="http://schemas.microsoft.com/office/drawing/2014/main" id="{87D6ACEC-C2F2-3771-AD00-538B2DF3E5DE}"/>
              </a:ext>
            </a:extLst>
          </p:cNvPr>
          <p:cNvSpPr/>
          <p:nvPr/>
        </p:nvSpPr>
        <p:spPr>
          <a:xfrm>
            <a:off x="2753833" y="421759"/>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 Check</a:t>
            </a:r>
          </a:p>
        </p:txBody>
      </p:sp>
      <p:sp>
        <p:nvSpPr>
          <p:cNvPr id="12" name="Rectangle: Rounded Corners 11">
            <a:extLst>
              <a:ext uri="{FF2B5EF4-FFF2-40B4-BE49-F238E27FC236}">
                <a16:creationId xmlns:a16="http://schemas.microsoft.com/office/drawing/2014/main" id="{510B9097-91F9-4CFA-DB10-5B6558F19F8E}"/>
              </a:ext>
            </a:extLst>
          </p:cNvPr>
          <p:cNvSpPr/>
          <p:nvPr/>
        </p:nvSpPr>
        <p:spPr>
          <a:xfrm>
            <a:off x="2753833" y="1945758"/>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Quantity Check</a:t>
            </a:r>
          </a:p>
        </p:txBody>
      </p:sp>
      <p:sp>
        <p:nvSpPr>
          <p:cNvPr id="16" name="Rectangle: Rounded Corners 15">
            <a:extLst>
              <a:ext uri="{FF2B5EF4-FFF2-40B4-BE49-F238E27FC236}">
                <a16:creationId xmlns:a16="http://schemas.microsoft.com/office/drawing/2014/main" id="{735FF18B-C757-6E7A-2B39-4EA8D13ACE77}"/>
              </a:ext>
            </a:extLst>
          </p:cNvPr>
          <p:cNvSpPr/>
          <p:nvPr/>
        </p:nvSpPr>
        <p:spPr>
          <a:xfrm>
            <a:off x="2785730" y="3632791"/>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Expiry Check</a:t>
            </a:r>
          </a:p>
        </p:txBody>
      </p:sp>
      <p:sp>
        <p:nvSpPr>
          <p:cNvPr id="19" name="Rectangle: Rounded Corners 18">
            <a:extLst>
              <a:ext uri="{FF2B5EF4-FFF2-40B4-BE49-F238E27FC236}">
                <a16:creationId xmlns:a16="http://schemas.microsoft.com/office/drawing/2014/main" id="{8975F341-F314-32B5-0E89-A8CF71AC2E52}"/>
              </a:ext>
            </a:extLst>
          </p:cNvPr>
          <p:cNvSpPr/>
          <p:nvPr/>
        </p:nvSpPr>
        <p:spPr>
          <a:xfrm>
            <a:off x="5302103" y="421759"/>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Groceries</a:t>
            </a:r>
          </a:p>
        </p:txBody>
      </p:sp>
      <p:sp>
        <p:nvSpPr>
          <p:cNvPr id="22" name="Rectangle: Rounded Corners 21">
            <a:extLst>
              <a:ext uri="{FF2B5EF4-FFF2-40B4-BE49-F238E27FC236}">
                <a16:creationId xmlns:a16="http://schemas.microsoft.com/office/drawing/2014/main" id="{691D8760-374A-4A36-B45F-E80206F5BBA8}"/>
              </a:ext>
            </a:extLst>
          </p:cNvPr>
          <p:cNvSpPr/>
          <p:nvPr/>
        </p:nvSpPr>
        <p:spPr>
          <a:xfrm>
            <a:off x="5302103" y="1945758"/>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Bottle / Carton</a:t>
            </a:r>
          </a:p>
        </p:txBody>
      </p:sp>
      <p:sp>
        <p:nvSpPr>
          <p:cNvPr id="25" name="Rectangle: Rounded Corners 24">
            <a:extLst>
              <a:ext uri="{FF2B5EF4-FFF2-40B4-BE49-F238E27FC236}">
                <a16:creationId xmlns:a16="http://schemas.microsoft.com/office/drawing/2014/main" id="{B238BF5E-1010-FE80-B9D1-DC898E22A4F5}"/>
              </a:ext>
            </a:extLst>
          </p:cNvPr>
          <p:cNvSpPr/>
          <p:nvPr/>
        </p:nvSpPr>
        <p:spPr>
          <a:xfrm>
            <a:off x="5302103" y="3632791"/>
            <a:ext cx="1757916" cy="850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Pouches</a:t>
            </a:r>
          </a:p>
        </p:txBody>
      </p:sp>
      <p:cxnSp>
        <p:nvCxnSpPr>
          <p:cNvPr id="30" name="Straight Arrow Connector 29">
            <a:extLst>
              <a:ext uri="{FF2B5EF4-FFF2-40B4-BE49-F238E27FC236}">
                <a16:creationId xmlns:a16="http://schemas.microsoft.com/office/drawing/2014/main" id="{14791E9F-850D-7215-CF6B-A6A88419EAEB}"/>
              </a:ext>
            </a:extLst>
          </p:cNvPr>
          <p:cNvCxnSpPr>
            <a:cxnSpLocks/>
            <a:stCxn id="7" idx="3"/>
            <a:endCxn id="19" idx="1"/>
          </p:cNvCxnSpPr>
          <p:nvPr/>
        </p:nvCxnSpPr>
        <p:spPr>
          <a:xfrm>
            <a:off x="4511749" y="847061"/>
            <a:ext cx="7903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9BCDF06-6594-301A-171E-407EF0EE56D2}"/>
              </a:ext>
            </a:extLst>
          </p:cNvPr>
          <p:cNvCxnSpPr>
            <a:cxnSpLocks/>
            <a:stCxn id="12" idx="3"/>
            <a:endCxn id="19" idx="1"/>
          </p:cNvCxnSpPr>
          <p:nvPr/>
        </p:nvCxnSpPr>
        <p:spPr>
          <a:xfrm flipV="1">
            <a:off x="4511749" y="847061"/>
            <a:ext cx="790354" cy="1523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1F474-16A3-34F7-F23C-C0C63432C646}"/>
              </a:ext>
            </a:extLst>
          </p:cNvPr>
          <p:cNvCxnSpPr>
            <a:cxnSpLocks/>
            <a:stCxn id="12" idx="3"/>
            <a:endCxn id="22" idx="1"/>
          </p:cNvCxnSpPr>
          <p:nvPr/>
        </p:nvCxnSpPr>
        <p:spPr>
          <a:xfrm>
            <a:off x="4511749" y="2371060"/>
            <a:ext cx="7903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0AD705-021D-601E-BA44-0914B3C24795}"/>
              </a:ext>
            </a:extLst>
          </p:cNvPr>
          <p:cNvCxnSpPr>
            <a:cxnSpLocks/>
            <a:stCxn id="16" idx="3"/>
            <a:endCxn id="22" idx="1"/>
          </p:cNvCxnSpPr>
          <p:nvPr/>
        </p:nvCxnSpPr>
        <p:spPr>
          <a:xfrm flipV="1">
            <a:off x="4543646" y="2371060"/>
            <a:ext cx="758457" cy="16870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A1A596D-21DA-3EE9-B7DF-02BEB734BE17}"/>
              </a:ext>
            </a:extLst>
          </p:cNvPr>
          <p:cNvCxnSpPr>
            <a:cxnSpLocks/>
            <a:stCxn id="16" idx="3"/>
            <a:endCxn id="25" idx="1"/>
          </p:cNvCxnSpPr>
          <p:nvPr/>
        </p:nvCxnSpPr>
        <p:spPr>
          <a:xfrm>
            <a:off x="4543646" y="4058093"/>
            <a:ext cx="758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28CCF18-F0E2-CF95-936A-735E07730AE5}"/>
              </a:ext>
            </a:extLst>
          </p:cNvPr>
          <p:cNvSpPr txBox="1"/>
          <p:nvPr/>
        </p:nvSpPr>
        <p:spPr>
          <a:xfrm>
            <a:off x="7343553" y="652130"/>
            <a:ext cx="1219200" cy="646331"/>
          </a:xfrm>
          <a:prstGeom prst="rect">
            <a:avLst/>
          </a:prstGeom>
          <a:noFill/>
        </p:spPr>
        <p:txBody>
          <a:bodyPr wrap="square" rtlCol="0">
            <a:spAutoFit/>
          </a:bodyPr>
          <a:lstStyle/>
          <a:p>
            <a:r>
              <a:rPr lang="en-US" dirty="0"/>
              <a:t>Rotten??</a:t>
            </a:r>
          </a:p>
          <a:p>
            <a:r>
              <a:rPr lang="en-US" dirty="0"/>
              <a:t>Finished?</a:t>
            </a:r>
          </a:p>
        </p:txBody>
      </p:sp>
      <p:sp>
        <p:nvSpPr>
          <p:cNvPr id="47" name="TextBox 46">
            <a:extLst>
              <a:ext uri="{FF2B5EF4-FFF2-40B4-BE49-F238E27FC236}">
                <a16:creationId xmlns:a16="http://schemas.microsoft.com/office/drawing/2014/main" id="{B3AB8C77-EE2A-26DD-55E0-954EFC7997B7}"/>
              </a:ext>
            </a:extLst>
          </p:cNvPr>
          <p:cNvSpPr txBox="1"/>
          <p:nvPr/>
        </p:nvSpPr>
        <p:spPr>
          <a:xfrm>
            <a:off x="7322287" y="2004720"/>
            <a:ext cx="1219200" cy="646331"/>
          </a:xfrm>
          <a:prstGeom prst="rect">
            <a:avLst/>
          </a:prstGeom>
          <a:noFill/>
        </p:spPr>
        <p:txBody>
          <a:bodyPr wrap="square" rtlCol="0">
            <a:spAutoFit/>
          </a:bodyPr>
          <a:lstStyle/>
          <a:p>
            <a:r>
              <a:rPr lang="en-US" dirty="0"/>
              <a:t>Expired??</a:t>
            </a:r>
          </a:p>
          <a:p>
            <a:r>
              <a:rPr lang="en-US" dirty="0"/>
              <a:t>Finished?</a:t>
            </a:r>
          </a:p>
        </p:txBody>
      </p:sp>
      <p:sp>
        <p:nvSpPr>
          <p:cNvPr id="49" name="TextBox 48">
            <a:extLst>
              <a:ext uri="{FF2B5EF4-FFF2-40B4-BE49-F238E27FC236}">
                <a16:creationId xmlns:a16="http://schemas.microsoft.com/office/drawing/2014/main" id="{A43F2AF5-74E3-47B8-B436-1A9CD2D961FB}"/>
              </a:ext>
            </a:extLst>
          </p:cNvPr>
          <p:cNvSpPr txBox="1"/>
          <p:nvPr/>
        </p:nvSpPr>
        <p:spPr>
          <a:xfrm>
            <a:off x="7343553" y="3845040"/>
            <a:ext cx="1219200" cy="369332"/>
          </a:xfrm>
          <a:prstGeom prst="rect">
            <a:avLst/>
          </a:prstGeom>
          <a:noFill/>
        </p:spPr>
        <p:txBody>
          <a:bodyPr wrap="square" rtlCol="0">
            <a:spAutoFit/>
          </a:bodyPr>
          <a:lstStyle/>
          <a:p>
            <a:r>
              <a:rPr lang="en-US" dirty="0"/>
              <a:t>Expired</a:t>
            </a:r>
          </a:p>
        </p:txBody>
      </p:sp>
      <p:cxnSp>
        <p:nvCxnSpPr>
          <p:cNvPr id="50" name="Straight Arrow Connector 49">
            <a:extLst>
              <a:ext uri="{FF2B5EF4-FFF2-40B4-BE49-F238E27FC236}">
                <a16:creationId xmlns:a16="http://schemas.microsoft.com/office/drawing/2014/main" id="{366F36E8-1781-1A88-C395-AFE6FA2D215D}"/>
              </a:ext>
            </a:extLst>
          </p:cNvPr>
          <p:cNvCxnSpPr>
            <a:cxnSpLocks/>
          </p:cNvCxnSpPr>
          <p:nvPr/>
        </p:nvCxnSpPr>
        <p:spPr>
          <a:xfrm>
            <a:off x="2176130" y="2378149"/>
            <a:ext cx="609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1E46F08B-F09A-A21F-8D3C-C5AF0F16C2A7}"/>
              </a:ext>
            </a:extLst>
          </p:cNvPr>
          <p:cNvCxnSpPr>
            <a:cxnSpLocks/>
            <a:stCxn id="4" idx="3"/>
            <a:endCxn id="7" idx="1"/>
          </p:cNvCxnSpPr>
          <p:nvPr/>
        </p:nvCxnSpPr>
        <p:spPr>
          <a:xfrm flipV="1">
            <a:off x="2176130" y="847061"/>
            <a:ext cx="577703" cy="152399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FFFB2207-21C5-E786-C7E0-DF78FC3782AE}"/>
              </a:ext>
            </a:extLst>
          </p:cNvPr>
          <p:cNvCxnSpPr>
            <a:cxnSpLocks/>
          </p:cNvCxnSpPr>
          <p:nvPr/>
        </p:nvCxnSpPr>
        <p:spPr>
          <a:xfrm>
            <a:off x="2176130" y="2385236"/>
            <a:ext cx="609600" cy="1687033"/>
          </a:xfrm>
          <a:prstGeom prst="bentConnector3">
            <a:avLst>
              <a:gd name="adj1" fmla="val 4883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F69466A-6C5A-8AE0-D886-42B98C50EA86}"/>
              </a:ext>
            </a:extLst>
          </p:cNvPr>
          <p:cNvSpPr txBox="1"/>
          <p:nvPr/>
        </p:nvSpPr>
        <p:spPr>
          <a:xfrm>
            <a:off x="3797617" y="-32263"/>
            <a:ext cx="1794292" cy="461665"/>
          </a:xfrm>
          <a:prstGeom prst="rect">
            <a:avLst/>
          </a:prstGeom>
          <a:noFill/>
        </p:spPr>
        <p:txBody>
          <a:bodyPr wrap="square" rtlCol="0">
            <a:spAutoFit/>
          </a:bodyPr>
          <a:lstStyle/>
          <a:p>
            <a:r>
              <a:rPr lang="en-US" sz="2400" b="1" dirty="0">
                <a:latin typeface="Berlin Sans FB Demi" panose="020E0802020502020306" pitchFamily="34" charset="0"/>
              </a:rPr>
              <a:t>Planning</a:t>
            </a:r>
          </a:p>
        </p:txBody>
      </p:sp>
    </p:spTree>
    <p:extLst>
      <p:ext uri="{BB962C8B-B14F-4D97-AF65-F5344CB8AC3E}">
        <p14:creationId xmlns:p14="http://schemas.microsoft.com/office/powerpoint/2010/main" val="103626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F8B7D-DE44-7ACA-9EB1-EC255DA8D7FB}"/>
              </a:ext>
            </a:extLst>
          </p:cNvPr>
          <p:cNvSpPr txBox="1"/>
          <p:nvPr/>
        </p:nvSpPr>
        <p:spPr>
          <a:xfrm>
            <a:off x="2593508" y="186986"/>
            <a:ext cx="3524285" cy="584775"/>
          </a:xfrm>
          <a:prstGeom prst="rect">
            <a:avLst/>
          </a:prstGeom>
          <a:noFill/>
        </p:spPr>
        <p:txBody>
          <a:bodyPr wrap="square" rtlCol="0">
            <a:spAutoFit/>
          </a:bodyPr>
          <a:lstStyle/>
          <a:p>
            <a:pPr algn="ctr"/>
            <a:r>
              <a:rPr lang="en-US" sz="3200" i="1" u="sng" dirty="0"/>
              <a:t>Quantity Check</a:t>
            </a:r>
          </a:p>
        </p:txBody>
      </p:sp>
      <p:pic>
        <p:nvPicPr>
          <p:cNvPr id="5" name="Picture 4">
            <a:extLst>
              <a:ext uri="{FF2B5EF4-FFF2-40B4-BE49-F238E27FC236}">
                <a16:creationId xmlns:a16="http://schemas.microsoft.com/office/drawing/2014/main" id="{44576614-3134-089F-BBD9-7C773CF75C1F}"/>
              </a:ext>
            </a:extLst>
          </p:cNvPr>
          <p:cNvPicPr>
            <a:picLocks noChangeAspect="1"/>
          </p:cNvPicPr>
          <p:nvPr/>
        </p:nvPicPr>
        <p:blipFill>
          <a:blip r:embed="rId3"/>
          <a:stretch>
            <a:fillRect/>
          </a:stretch>
        </p:blipFill>
        <p:spPr>
          <a:xfrm>
            <a:off x="3084064" y="1746373"/>
            <a:ext cx="1165415" cy="1578551"/>
          </a:xfrm>
          <a:prstGeom prst="rect">
            <a:avLst/>
          </a:prstGeom>
        </p:spPr>
      </p:pic>
      <p:pic>
        <p:nvPicPr>
          <p:cNvPr id="8" name="Picture 7">
            <a:extLst>
              <a:ext uri="{FF2B5EF4-FFF2-40B4-BE49-F238E27FC236}">
                <a16:creationId xmlns:a16="http://schemas.microsoft.com/office/drawing/2014/main" id="{3A797ABE-781D-73C2-4CF7-D69EDA2D7129}"/>
              </a:ext>
            </a:extLst>
          </p:cNvPr>
          <p:cNvPicPr>
            <a:picLocks noChangeAspect="1"/>
          </p:cNvPicPr>
          <p:nvPr/>
        </p:nvPicPr>
        <p:blipFill>
          <a:blip r:embed="rId4"/>
          <a:stretch>
            <a:fillRect/>
          </a:stretch>
        </p:blipFill>
        <p:spPr>
          <a:xfrm>
            <a:off x="976300" y="1600418"/>
            <a:ext cx="581037" cy="1870462"/>
          </a:xfrm>
          <a:prstGeom prst="rect">
            <a:avLst/>
          </a:prstGeom>
        </p:spPr>
      </p:pic>
      <p:sp>
        <p:nvSpPr>
          <p:cNvPr id="9" name="TextBox 8">
            <a:extLst>
              <a:ext uri="{FF2B5EF4-FFF2-40B4-BE49-F238E27FC236}">
                <a16:creationId xmlns:a16="http://schemas.microsoft.com/office/drawing/2014/main" id="{F0F52670-2358-6C02-88AC-71A44590228E}"/>
              </a:ext>
            </a:extLst>
          </p:cNvPr>
          <p:cNvSpPr txBox="1"/>
          <p:nvPr/>
        </p:nvSpPr>
        <p:spPr>
          <a:xfrm>
            <a:off x="814388" y="914400"/>
            <a:ext cx="1271587"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86818FB7-7920-15DA-7751-8AE25710CE9E}"/>
              </a:ext>
            </a:extLst>
          </p:cNvPr>
          <p:cNvSpPr txBox="1"/>
          <p:nvPr/>
        </p:nvSpPr>
        <p:spPr>
          <a:xfrm>
            <a:off x="3084064" y="914400"/>
            <a:ext cx="1271587" cy="369332"/>
          </a:xfrm>
          <a:prstGeom prst="rect">
            <a:avLst/>
          </a:prstGeom>
          <a:noFill/>
        </p:spPr>
        <p:txBody>
          <a:bodyPr wrap="square" rtlCol="0">
            <a:spAutoFit/>
          </a:bodyPr>
          <a:lstStyle/>
          <a:p>
            <a:r>
              <a:rPr lang="en-US" dirty="0"/>
              <a:t>Output</a:t>
            </a:r>
          </a:p>
        </p:txBody>
      </p:sp>
      <p:sp>
        <p:nvSpPr>
          <p:cNvPr id="14" name="TextBox 13">
            <a:extLst>
              <a:ext uri="{FF2B5EF4-FFF2-40B4-BE49-F238E27FC236}">
                <a16:creationId xmlns:a16="http://schemas.microsoft.com/office/drawing/2014/main" id="{E17605D2-3541-B1DF-0EAA-FB0E36AE6FF5}"/>
              </a:ext>
            </a:extLst>
          </p:cNvPr>
          <p:cNvSpPr txBox="1"/>
          <p:nvPr/>
        </p:nvSpPr>
        <p:spPr>
          <a:xfrm>
            <a:off x="4726744" y="2015895"/>
            <a:ext cx="4311747" cy="923330"/>
          </a:xfrm>
          <a:prstGeom prst="rect">
            <a:avLst/>
          </a:prstGeom>
          <a:noFill/>
        </p:spPr>
        <p:txBody>
          <a:bodyPr wrap="square">
            <a:spAutoFit/>
          </a:bodyPr>
          <a:lstStyle/>
          <a:p>
            <a:r>
              <a:rPr lang="en-US" b="1" i="0" dirty="0">
                <a:solidFill>
                  <a:srgbClr val="212121"/>
                </a:solidFill>
                <a:effectLst/>
                <a:latin typeface="Courier New" panose="02070309020205020404" pitchFamily="49" charset="0"/>
              </a:rPr>
              <a:t>height filled: 80 </a:t>
            </a:r>
          </a:p>
          <a:p>
            <a:r>
              <a:rPr lang="en-US" b="1" i="0" dirty="0" err="1">
                <a:solidFill>
                  <a:srgbClr val="212121"/>
                </a:solidFill>
                <a:effectLst/>
                <a:latin typeface="Courier New" panose="02070309020205020404" pitchFamily="49" charset="0"/>
              </a:rPr>
              <a:t>std_height</a:t>
            </a:r>
            <a:r>
              <a:rPr lang="en-US" b="1" i="0" dirty="0">
                <a:solidFill>
                  <a:srgbClr val="212121"/>
                </a:solidFill>
                <a:effectLst/>
                <a:latin typeface="Courier New" panose="02070309020205020404" pitchFamily="49" charset="0"/>
              </a:rPr>
              <a:t> : 220.0 </a:t>
            </a:r>
          </a:p>
          <a:p>
            <a:r>
              <a:rPr lang="en-US" b="1" i="0" dirty="0">
                <a:solidFill>
                  <a:srgbClr val="212121"/>
                </a:solidFill>
                <a:effectLst/>
                <a:latin typeface="Courier New" panose="02070309020205020404" pitchFamily="49" charset="0"/>
              </a:rPr>
              <a:t>amount of bottle filled: 36.3%</a:t>
            </a:r>
          </a:p>
        </p:txBody>
      </p:sp>
      <p:sp>
        <p:nvSpPr>
          <p:cNvPr id="18" name="TextBox 17">
            <a:extLst>
              <a:ext uri="{FF2B5EF4-FFF2-40B4-BE49-F238E27FC236}">
                <a16:creationId xmlns:a16="http://schemas.microsoft.com/office/drawing/2014/main" id="{40C4D27D-AC32-8CBA-9C31-F36198191208}"/>
              </a:ext>
            </a:extLst>
          </p:cNvPr>
          <p:cNvSpPr txBox="1"/>
          <p:nvPr/>
        </p:nvSpPr>
        <p:spPr>
          <a:xfrm>
            <a:off x="2891946" y="4079351"/>
            <a:ext cx="2715065" cy="584775"/>
          </a:xfrm>
          <a:prstGeom prst="rect">
            <a:avLst/>
          </a:prstGeom>
          <a:noFill/>
        </p:spPr>
        <p:txBody>
          <a:bodyPr wrap="square" rtlCol="0">
            <a:spAutoFit/>
          </a:bodyPr>
          <a:lstStyle/>
          <a:p>
            <a:r>
              <a:rPr lang="en-US" sz="3200" b="1" u="sng" dirty="0">
                <a:solidFill>
                  <a:srgbClr val="AF00DB"/>
                </a:solidFill>
                <a:effectLst/>
                <a:latin typeface="Courier New" panose="02070309020205020404" pitchFamily="49" charset="0"/>
              </a:rPr>
              <a:t>import</a:t>
            </a:r>
            <a:r>
              <a:rPr lang="en-US" sz="3200" b="1" u="sng" dirty="0">
                <a:solidFill>
                  <a:srgbClr val="000000"/>
                </a:solidFill>
                <a:effectLst/>
                <a:latin typeface="Courier New" panose="02070309020205020404" pitchFamily="49" charset="0"/>
              </a:rPr>
              <a:t> cv2</a:t>
            </a:r>
          </a:p>
        </p:txBody>
      </p:sp>
      <p:sp>
        <p:nvSpPr>
          <p:cNvPr id="20" name="TextBox 19">
            <a:extLst>
              <a:ext uri="{FF2B5EF4-FFF2-40B4-BE49-F238E27FC236}">
                <a16:creationId xmlns:a16="http://schemas.microsoft.com/office/drawing/2014/main" id="{DDB53587-D968-F223-0C3F-75FFE812BFD1}"/>
              </a:ext>
            </a:extLst>
          </p:cNvPr>
          <p:cNvSpPr txBox="1"/>
          <p:nvPr/>
        </p:nvSpPr>
        <p:spPr>
          <a:xfrm>
            <a:off x="133643" y="4229100"/>
            <a:ext cx="1709225" cy="369332"/>
          </a:xfrm>
          <a:prstGeom prst="rect">
            <a:avLst/>
          </a:prstGeom>
          <a:noFill/>
        </p:spPr>
        <p:txBody>
          <a:bodyPr wrap="square" rtlCol="0">
            <a:spAutoFit/>
          </a:bodyPr>
          <a:lstStyle/>
          <a:p>
            <a:r>
              <a:rPr lang="en-US" dirty="0"/>
              <a:t>Library Used:</a:t>
            </a:r>
          </a:p>
        </p:txBody>
      </p:sp>
    </p:spTree>
    <p:extLst>
      <p:ext uri="{BB962C8B-B14F-4D97-AF65-F5344CB8AC3E}">
        <p14:creationId xmlns:p14="http://schemas.microsoft.com/office/powerpoint/2010/main" val="367634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F8B7D-DE44-7ACA-9EB1-EC255DA8D7FB}"/>
              </a:ext>
            </a:extLst>
          </p:cNvPr>
          <p:cNvSpPr txBox="1"/>
          <p:nvPr/>
        </p:nvSpPr>
        <p:spPr>
          <a:xfrm>
            <a:off x="2593508" y="186986"/>
            <a:ext cx="3524285" cy="584775"/>
          </a:xfrm>
          <a:prstGeom prst="rect">
            <a:avLst/>
          </a:prstGeom>
          <a:noFill/>
        </p:spPr>
        <p:txBody>
          <a:bodyPr wrap="square" rtlCol="0">
            <a:spAutoFit/>
          </a:bodyPr>
          <a:lstStyle/>
          <a:p>
            <a:pPr algn="ctr"/>
            <a:r>
              <a:rPr lang="en-US" sz="3200" i="1" u="sng" dirty="0"/>
              <a:t>Quality Check</a:t>
            </a:r>
          </a:p>
        </p:txBody>
      </p:sp>
      <p:sp>
        <p:nvSpPr>
          <p:cNvPr id="9" name="TextBox 8">
            <a:extLst>
              <a:ext uri="{FF2B5EF4-FFF2-40B4-BE49-F238E27FC236}">
                <a16:creationId xmlns:a16="http://schemas.microsoft.com/office/drawing/2014/main" id="{F0F52670-2358-6C02-88AC-71A44590228E}"/>
              </a:ext>
            </a:extLst>
          </p:cNvPr>
          <p:cNvSpPr txBox="1"/>
          <p:nvPr/>
        </p:nvSpPr>
        <p:spPr>
          <a:xfrm>
            <a:off x="814388" y="914400"/>
            <a:ext cx="1271587" cy="369332"/>
          </a:xfrm>
          <a:prstGeom prst="rect">
            <a:avLst/>
          </a:prstGeom>
          <a:noFill/>
        </p:spPr>
        <p:txBody>
          <a:bodyPr wrap="square" rtlCol="0">
            <a:spAutoFit/>
          </a:bodyPr>
          <a:lstStyle/>
          <a:p>
            <a:r>
              <a:rPr lang="en-US" dirty="0"/>
              <a:t>Input</a:t>
            </a:r>
          </a:p>
        </p:txBody>
      </p:sp>
      <p:sp>
        <p:nvSpPr>
          <p:cNvPr id="11" name="TextBox 10">
            <a:extLst>
              <a:ext uri="{FF2B5EF4-FFF2-40B4-BE49-F238E27FC236}">
                <a16:creationId xmlns:a16="http://schemas.microsoft.com/office/drawing/2014/main" id="{86818FB7-7920-15DA-7751-8AE25710CE9E}"/>
              </a:ext>
            </a:extLst>
          </p:cNvPr>
          <p:cNvSpPr txBox="1"/>
          <p:nvPr/>
        </p:nvSpPr>
        <p:spPr>
          <a:xfrm>
            <a:off x="4192428" y="921404"/>
            <a:ext cx="1271587" cy="369332"/>
          </a:xfrm>
          <a:prstGeom prst="rect">
            <a:avLst/>
          </a:prstGeom>
          <a:noFill/>
        </p:spPr>
        <p:txBody>
          <a:bodyPr wrap="square" rtlCol="0">
            <a:spAutoFit/>
          </a:bodyPr>
          <a:lstStyle/>
          <a:p>
            <a:r>
              <a:rPr lang="en-US" dirty="0"/>
              <a:t>Output</a:t>
            </a:r>
          </a:p>
        </p:txBody>
      </p:sp>
      <p:sp>
        <p:nvSpPr>
          <p:cNvPr id="18" name="TextBox 17">
            <a:extLst>
              <a:ext uri="{FF2B5EF4-FFF2-40B4-BE49-F238E27FC236}">
                <a16:creationId xmlns:a16="http://schemas.microsoft.com/office/drawing/2014/main" id="{40C4D27D-AC32-8CBA-9C31-F36198191208}"/>
              </a:ext>
            </a:extLst>
          </p:cNvPr>
          <p:cNvSpPr txBox="1"/>
          <p:nvPr/>
        </p:nvSpPr>
        <p:spPr>
          <a:xfrm>
            <a:off x="2891946" y="4079351"/>
            <a:ext cx="5492399" cy="584775"/>
          </a:xfrm>
          <a:prstGeom prst="rect">
            <a:avLst/>
          </a:prstGeom>
          <a:noFill/>
        </p:spPr>
        <p:txBody>
          <a:bodyPr wrap="square" rtlCol="0">
            <a:spAutoFit/>
          </a:bodyPr>
          <a:lstStyle/>
          <a:p>
            <a:r>
              <a:rPr lang="en-US" sz="3200" b="1" u="sng" dirty="0">
                <a:solidFill>
                  <a:srgbClr val="AF00DB"/>
                </a:solidFill>
                <a:effectLst/>
                <a:latin typeface="Courier New" panose="02070309020205020404" pitchFamily="49" charset="0"/>
              </a:rPr>
              <a:t>import</a:t>
            </a:r>
            <a:r>
              <a:rPr lang="en-US" sz="3200" b="1" u="sng" dirty="0">
                <a:solidFill>
                  <a:srgbClr val="000000"/>
                </a:solidFill>
                <a:effectLst/>
                <a:latin typeface="Courier New" panose="02070309020205020404" pitchFamily="49" charset="0"/>
              </a:rPr>
              <a:t> </a:t>
            </a:r>
            <a:r>
              <a:rPr lang="en-US" sz="3200" b="1" u="sng" dirty="0" err="1">
                <a:solidFill>
                  <a:srgbClr val="000000"/>
                </a:solidFill>
                <a:latin typeface="Courier New" panose="02070309020205020404" pitchFamily="49" charset="0"/>
              </a:rPr>
              <a:t>tensorflow</a:t>
            </a:r>
            <a:endParaRPr lang="en-US" sz="3200" b="1" u="sng" dirty="0">
              <a:solidFill>
                <a:srgbClr val="000000"/>
              </a:solidFill>
              <a:effectLst/>
              <a:latin typeface="Courier New" panose="02070309020205020404" pitchFamily="49" charset="0"/>
            </a:endParaRPr>
          </a:p>
        </p:txBody>
      </p:sp>
      <p:sp>
        <p:nvSpPr>
          <p:cNvPr id="20" name="TextBox 19">
            <a:extLst>
              <a:ext uri="{FF2B5EF4-FFF2-40B4-BE49-F238E27FC236}">
                <a16:creationId xmlns:a16="http://schemas.microsoft.com/office/drawing/2014/main" id="{DDB53587-D968-F223-0C3F-75FFE812BFD1}"/>
              </a:ext>
            </a:extLst>
          </p:cNvPr>
          <p:cNvSpPr txBox="1"/>
          <p:nvPr/>
        </p:nvSpPr>
        <p:spPr>
          <a:xfrm>
            <a:off x="133643" y="4229100"/>
            <a:ext cx="1709225" cy="369332"/>
          </a:xfrm>
          <a:prstGeom prst="rect">
            <a:avLst/>
          </a:prstGeom>
          <a:noFill/>
        </p:spPr>
        <p:txBody>
          <a:bodyPr wrap="square" rtlCol="0">
            <a:spAutoFit/>
          </a:bodyPr>
          <a:lstStyle/>
          <a:p>
            <a:r>
              <a:rPr lang="en-US" dirty="0"/>
              <a:t>Library Used:</a:t>
            </a:r>
          </a:p>
        </p:txBody>
      </p:sp>
      <p:sp>
        <p:nvSpPr>
          <p:cNvPr id="3" name="Rectangle 1">
            <a:extLst>
              <a:ext uri="{FF2B5EF4-FFF2-40B4-BE49-F238E27FC236}">
                <a16:creationId xmlns:a16="http://schemas.microsoft.com/office/drawing/2014/main" id="{82DF487F-B15E-7D15-80B5-DE8410F1433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import tensorflow as tf</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610A5BAA-F19A-87EC-E81E-C92A9B863169}"/>
              </a:ext>
            </a:extLst>
          </p:cNvPr>
          <p:cNvPicPr>
            <a:picLocks noChangeAspect="1"/>
          </p:cNvPicPr>
          <p:nvPr/>
        </p:nvPicPr>
        <p:blipFill>
          <a:blip r:embed="rId3"/>
          <a:stretch>
            <a:fillRect/>
          </a:stretch>
        </p:blipFill>
        <p:spPr>
          <a:xfrm>
            <a:off x="3547086" y="1446535"/>
            <a:ext cx="2142037" cy="2250429"/>
          </a:xfrm>
          <a:prstGeom prst="rect">
            <a:avLst/>
          </a:prstGeom>
        </p:spPr>
      </p:pic>
      <p:pic>
        <p:nvPicPr>
          <p:cNvPr id="7" name="Picture 6" descr="A picture containing text, ocean floor&#10;&#10;Description automatically generated">
            <a:extLst>
              <a:ext uri="{FF2B5EF4-FFF2-40B4-BE49-F238E27FC236}">
                <a16:creationId xmlns:a16="http://schemas.microsoft.com/office/drawing/2014/main" id="{AD5C7B7A-571D-A451-4629-DA08CDCDBEDA}"/>
              </a:ext>
            </a:extLst>
          </p:cNvPr>
          <p:cNvPicPr>
            <a:picLocks noChangeAspect="1"/>
          </p:cNvPicPr>
          <p:nvPr/>
        </p:nvPicPr>
        <p:blipFill>
          <a:blip r:embed="rId4"/>
          <a:stretch>
            <a:fillRect/>
          </a:stretch>
        </p:blipFill>
        <p:spPr>
          <a:xfrm>
            <a:off x="110678" y="1406962"/>
            <a:ext cx="2628702" cy="2222929"/>
          </a:xfrm>
          <a:prstGeom prst="rect">
            <a:avLst/>
          </a:prstGeom>
        </p:spPr>
      </p:pic>
      <p:sp>
        <p:nvSpPr>
          <p:cNvPr id="8" name="Oval 7">
            <a:extLst>
              <a:ext uri="{FF2B5EF4-FFF2-40B4-BE49-F238E27FC236}">
                <a16:creationId xmlns:a16="http://schemas.microsoft.com/office/drawing/2014/main" id="{71187D1A-3781-F25B-333E-419C275CE886}"/>
              </a:ext>
            </a:extLst>
          </p:cNvPr>
          <p:cNvSpPr/>
          <p:nvPr/>
        </p:nvSpPr>
        <p:spPr>
          <a:xfrm>
            <a:off x="3547086" y="3525982"/>
            <a:ext cx="553859" cy="2388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9CCCA54-C735-DCDF-222E-EF6383C2A651}"/>
              </a:ext>
            </a:extLst>
          </p:cNvPr>
          <p:cNvCxnSpPr>
            <a:stCxn id="8" idx="6"/>
          </p:cNvCxnSpPr>
          <p:nvPr/>
        </p:nvCxnSpPr>
        <p:spPr>
          <a:xfrm flipV="1">
            <a:off x="4100945" y="2923309"/>
            <a:ext cx="2154382" cy="7220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FCB348-349E-66AD-5DAF-890850E61B27}"/>
              </a:ext>
            </a:extLst>
          </p:cNvPr>
          <p:cNvSpPr txBox="1"/>
          <p:nvPr/>
        </p:nvSpPr>
        <p:spPr>
          <a:xfrm>
            <a:off x="6255327" y="2438400"/>
            <a:ext cx="1898073" cy="369332"/>
          </a:xfrm>
          <a:prstGeom prst="rect">
            <a:avLst/>
          </a:prstGeom>
          <a:noFill/>
        </p:spPr>
        <p:txBody>
          <a:bodyPr wrap="square" rtlCol="0">
            <a:spAutoFit/>
          </a:bodyPr>
          <a:lstStyle/>
          <a:p>
            <a:r>
              <a:rPr lang="en-US" dirty="0"/>
              <a:t>Detected Rotten</a:t>
            </a:r>
          </a:p>
        </p:txBody>
      </p:sp>
    </p:spTree>
    <p:extLst>
      <p:ext uri="{BB962C8B-B14F-4D97-AF65-F5344CB8AC3E}">
        <p14:creationId xmlns:p14="http://schemas.microsoft.com/office/powerpoint/2010/main" val="80625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2858928" y="2019538"/>
            <a:ext cx="1794292" cy="707886"/>
          </a:xfrm>
          <a:prstGeom prst="rect">
            <a:avLst/>
          </a:prstGeom>
          <a:noFill/>
        </p:spPr>
        <p:txBody>
          <a:bodyPr wrap="square" rtlCol="0">
            <a:spAutoFit/>
          </a:bodyPr>
          <a:lstStyle/>
          <a:p>
            <a:r>
              <a:rPr lang="en-US" sz="4000" b="1" dirty="0">
                <a:latin typeface="Berlin Sans FB Demi" panose="020E0802020502020306" pitchFamily="34" charset="0"/>
              </a:rPr>
              <a:t>Demo</a:t>
            </a:r>
          </a:p>
        </p:txBody>
      </p:sp>
      <p:sp>
        <p:nvSpPr>
          <p:cNvPr id="5" name="Oval 4">
            <a:extLst>
              <a:ext uri="{FF2B5EF4-FFF2-40B4-BE49-F238E27FC236}">
                <a16:creationId xmlns:a16="http://schemas.microsoft.com/office/drawing/2014/main" id="{7EA741D4-18EC-D448-12F2-5EE1BCD03136}"/>
              </a:ext>
            </a:extLst>
          </p:cNvPr>
          <p:cNvSpPr/>
          <p:nvPr/>
        </p:nvSpPr>
        <p:spPr>
          <a:xfrm>
            <a:off x="4740812" y="1952877"/>
            <a:ext cx="998806" cy="8581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0B626C51-C4E1-F2B4-F23D-4D4BB04A8FC5}"/>
              </a:ext>
            </a:extLst>
          </p:cNvPr>
          <p:cNvSpPr/>
          <p:nvPr/>
        </p:nvSpPr>
        <p:spPr>
          <a:xfrm rot="19812619">
            <a:off x="4976496" y="2115390"/>
            <a:ext cx="471165" cy="375500"/>
          </a:xfrm>
          <a:prstGeom prst="triangle">
            <a:avLst>
              <a:gd name="adj" fmla="val 3973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64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50864-144A-2BBC-7183-875850FF8930}"/>
              </a:ext>
            </a:extLst>
          </p:cNvPr>
          <p:cNvSpPr txBox="1"/>
          <p:nvPr/>
        </p:nvSpPr>
        <p:spPr>
          <a:xfrm>
            <a:off x="844062" y="548640"/>
            <a:ext cx="6365630" cy="707886"/>
          </a:xfrm>
          <a:prstGeom prst="rect">
            <a:avLst/>
          </a:prstGeom>
          <a:noFill/>
        </p:spPr>
        <p:txBody>
          <a:bodyPr wrap="square" rtlCol="0">
            <a:spAutoFit/>
          </a:bodyPr>
          <a:lstStyle/>
          <a:p>
            <a:endParaRPr lang="en-US" sz="4000" b="1" dirty="0">
              <a:latin typeface="Berlin Sans FB Demi" panose="020E0802020502020306" pitchFamily="34" charset="0"/>
            </a:endParaRPr>
          </a:p>
        </p:txBody>
      </p:sp>
      <p:sp>
        <p:nvSpPr>
          <p:cNvPr id="7" name="Title 6">
            <a:extLst>
              <a:ext uri="{FF2B5EF4-FFF2-40B4-BE49-F238E27FC236}">
                <a16:creationId xmlns:a16="http://schemas.microsoft.com/office/drawing/2014/main" id="{44E70112-FFA8-6E0F-3694-243CBF9B1E6A}"/>
              </a:ext>
            </a:extLst>
          </p:cNvPr>
          <p:cNvSpPr>
            <a:spLocks noGrp="1"/>
          </p:cNvSpPr>
          <p:nvPr>
            <p:ph type="title"/>
          </p:nvPr>
        </p:nvSpPr>
        <p:spPr/>
        <p:txBody>
          <a:bodyPr>
            <a:normAutofit/>
          </a:bodyPr>
          <a:lstStyle/>
          <a:p>
            <a:pPr algn="ctr"/>
            <a:r>
              <a:rPr lang="en-US" sz="3200" i="1" dirty="0">
                <a:latin typeface="+mn-lt"/>
              </a:rPr>
              <a:t>Challenges faced</a:t>
            </a:r>
          </a:p>
        </p:txBody>
      </p:sp>
      <p:sp>
        <p:nvSpPr>
          <p:cNvPr id="8" name="Content Placeholder 7">
            <a:extLst>
              <a:ext uri="{FF2B5EF4-FFF2-40B4-BE49-F238E27FC236}">
                <a16:creationId xmlns:a16="http://schemas.microsoft.com/office/drawing/2014/main" id="{D0632C41-0F9E-34CE-48AE-46CBBBF871C0}"/>
              </a:ext>
            </a:extLst>
          </p:cNvPr>
          <p:cNvSpPr>
            <a:spLocks noGrp="1"/>
          </p:cNvSpPr>
          <p:nvPr>
            <p:ph idx="1"/>
          </p:nvPr>
        </p:nvSpPr>
        <p:spPr/>
        <p:txBody>
          <a:bodyPr>
            <a:normAutofit/>
          </a:bodyPr>
          <a:lstStyle/>
          <a:p>
            <a:r>
              <a:rPr lang="en-US" sz="2000" dirty="0">
                <a:effectLst/>
                <a:latin typeface="Berlin Sans FB" panose="020E0602020502020306" pitchFamily="34" charset="0"/>
                <a:ea typeface="Calibri" panose="020F0502020204030204" pitchFamily="34" charset="0"/>
                <a:cs typeface="Times New Roman" panose="02020603050405020304" pitchFamily="18" charset="0"/>
              </a:rPr>
              <a:t>Data Availability: In order to train the CNNs, a sizable dataset of tagged photos of food and drink products is required. It can be costly and time-consuming to gather this information. </a:t>
            </a:r>
          </a:p>
          <a:p>
            <a:r>
              <a:rPr lang="en-US" sz="2000" dirty="0">
                <a:effectLst/>
                <a:latin typeface="Berlin Sans FB" panose="020E0602020502020306" pitchFamily="34" charset="0"/>
                <a:ea typeface="Calibri" panose="020F0502020204030204" pitchFamily="34" charset="0"/>
                <a:cs typeface="Times New Roman" panose="02020603050405020304" pitchFamily="18" charset="0"/>
              </a:rPr>
              <a:t>Users' input data may have varying levels of quality, requiring manual corrections such as spelling mistakes, abbreviations, or missing information before it can be used. </a:t>
            </a:r>
          </a:p>
          <a:p>
            <a:r>
              <a:rPr lang="en-US" sz="2000" dirty="0">
                <a:effectLst/>
                <a:latin typeface="Berlin Sans FB" panose="020E0602020502020306" pitchFamily="34" charset="0"/>
                <a:ea typeface="Calibri" panose="020F0502020204030204" pitchFamily="34" charset="0"/>
                <a:cs typeface="Times New Roman" panose="02020603050405020304" pitchFamily="18" charset="0"/>
              </a:rPr>
              <a:t>User dietary preferences and restrictions: These factors can increase the complexity of the recommendation engine and must be considered by the system. </a:t>
            </a:r>
            <a:endParaRPr lang="en-US" sz="2000" dirty="0">
              <a:latin typeface="Berlin Sans FB" panose="020E0602020502020306" pitchFamily="34" charset="0"/>
            </a:endParaRPr>
          </a:p>
          <a:p>
            <a:endParaRPr lang="en-US" dirty="0"/>
          </a:p>
        </p:txBody>
      </p:sp>
    </p:spTree>
    <p:extLst>
      <p:ext uri="{BB962C8B-B14F-4D97-AF65-F5344CB8AC3E}">
        <p14:creationId xmlns:p14="http://schemas.microsoft.com/office/powerpoint/2010/main" val="507957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b8a64b-57fc-45ce-897c-0fcef018d960">
      <UserInfo>
        <DisplayName>Jeff Chastine</DisplayName>
        <AccountId>31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F72DBD3A03CA459A278A856468AC64" ma:contentTypeVersion="11" ma:contentTypeDescription="Create a new document." ma:contentTypeScope="" ma:versionID="aebd517be12fda0ca92f7d1ca76a5c9c">
  <xsd:schema xmlns:xsd="http://www.w3.org/2001/XMLSchema" xmlns:xs="http://www.w3.org/2001/XMLSchema" xmlns:p="http://schemas.microsoft.com/office/2006/metadata/properties" xmlns:ns2="6e536b33-ebf3-4554-82f5-d5664efde38b" xmlns:ns3="13b8a64b-57fc-45ce-897c-0fcef018d960" targetNamespace="http://schemas.microsoft.com/office/2006/metadata/properties" ma:root="true" ma:fieldsID="191560828072857f7003b1e558ea2aac" ns2:_="" ns3:_="">
    <xsd:import namespace="6e536b33-ebf3-4554-82f5-d5664efde38b"/>
    <xsd:import namespace="13b8a64b-57fc-45ce-897c-0fcef018d96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36b33-ebf3-4554-82f5-d5664efde3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b8a64b-57fc-45ce-897c-0fcef018d96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34310-D3FF-4F68-8793-249718131A67}">
  <ds:schemaRefs>
    <ds:schemaRef ds:uri="http://schemas.microsoft.com/sharepoint/v3/contenttype/forms"/>
  </ds:schemaRefs>
</ds:datastoreItem>
</file>

<file path=customXml/itemProps2.xml><?xml version="1.0" encoding="utf-8"?>
<ds:datastoreItem xmlns:ds="http://schemas.openxmlformats.org/officeDocument/2006/customXml" ds:itemID="{71B18A3F-E4EE-4ADA-8781-44967DB73593}">
  <ds:schemaRefs>
    <ds:schemaRef ds:uri="http://purl.org/dc/dcmitype/"/>
    <ds:schemaRef ds:uri="http://schemas.microsoft.com/office/2006/documentManagement/types"/>
    <ds:schemaRef ds:uri="http://purl.org/dc/term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13b8a64b-57fc-45ce-897c-0fcef018d960"/>
    <ds:schemaRef ds:uri="6e536b33-ebf3-4554-82f5-d5664efde38b"/>
    <ds:schemaRef ds:uri="http://www.w3.org/XML/1998/namespace"/>
  </ds:schemaRefs>
</ds:datastoreItem>
</file>

<file path=customXml/itemProps3.xml><?xml version="1.0" encoding="utf-8"?>
<ds:datastoreItem xmlns:ds="http://schemas.openxmlformats.org/officeDocument/2006/customXml" ds:itemID="{B58A991D-5EB2-434E-B470-5D22FE8D90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36b33-ebf3-4554-82f5-d5664efde38b"/>
    <ds:schemaRef ds:uri="13b8a64b-57fc-45ce-897c-0fcef018d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Fall_2022_Hackathon_-_Judging_session_ppt</Template>
  <TotalTime>2119</TotalTime>
  <Words>490</Words>
  <Application>Microsoft Office PowerPoint</Application>
  <PresentationFormat>On-screen Show (16:9)</PresentationFormat>
  <Paragraphs>64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Unicode MS</vt:lpstr>
      <vt:lpstr>Berlin Sans FB</vt:lpstr>
      <vt:lpstr>Berlin Sans FB Demi</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Error Analysis</vt:lpstr>
      <vt:lpstr>Results</vt:lpstr>
      <vt:lpstr>Results</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praveen adivi</dc:creator>
  <cp:lastModifiedBy>surya praveen adivi</cp:lastModifiedBy>
  <cp:revision>6</cp:revision>
  <dcterms:created xsi:type="dcterms:W3CDTF">2023-04-19T17:28:46Z</dcterms:created>
  <dcterms:modified xsi:type="dcterms:W3CDTF">2023-04-21T22:20:15Z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0x010100A6F72DBD3A03CA459A278A856468AC64</vt:lpwstr>
  </property>
</Properties>
</file>